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2" r:id="rId2"/>
    <p:sldId id="360" r:id="rId3"/>
    <p:sldId id="323" r:id="rId4"/>
    <p:sldId id="416" r:id="rId5"/>
    <p:sldId id="417" r:id="rId6"/>
    <p:sldId id="418" r:id="rId7"/>
    <p:sldId id="419" r:id="rId8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CAE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96" autoAdjust="0"/>
    <p:restoredTop sz="94660"/>
  </p:normalViewPr>
  <p:slideViewPr>
    <p:cSldViewPr>
      <p:cViewPr varScale="1">
        <p:scale>
          <a:sx n="93" d="100"/>
          <a:sy n="93" d="100"/>
        </p:scale>
        <p:origin x="619" y="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27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Relationship Id="rId6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FD44E98-F351-4C94-9968-F251E265FE80}" type="datetimeFigureOut">
              <a:rPr lang="de-DE"/>
              <a:pPr>
                <a:defRPr/>
              </a:pPr>
              <a:t>05.10.2017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66E3D30-54F8-4922-A34B-06DA8ECD38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4127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/>
          </a:p>
        </p:txBody>
      </p:sp>
      <p:sp>
        <p:nvSpPr>
          <p:cNvPr id="22531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/>
          </a:p>
        </p:txBody>
      </p:sp>
      <p:sp>
        <p:nvSpPr>
          <p:cNvPr id="22532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/>
          </a:p>
        </p:txBody>
      </p:sp>
      <p:sp>
        <p:nvSpPr>
          <p:cNvPr id="2253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3537" cy="1248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35194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437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401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131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698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484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313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EEAEB-6B5A-47E5-8919-3CEBC4DA602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504191"/>
      </p:ext>
    </p:extLst>
  </p:cSld>
  <p:clrMapOvr>
    <a:masterClrMapping/>
  </p:clrMapOvr>
  <p:transition spd="med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74245-C206-4689-8E32-3FFD8C27C0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2450306"/>
      </p:ext>
    </p:extLst>
  </p:cSld>
  <p:clrMapOvr>
    <a:masterClrMapping/>
  </p:clrMapOvr>
  <p:transition spd="med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4638" y="128588"/>
            <a:ext cx="2055812" cy="59912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5038" cy="59912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175E2-1FED-4B07-8E57-7F3E307935E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210161"/>
      </p:ext>
    </p:extLst>
  </p:cSld>
  <p:clrMapOvr>
    <a:masterClrMapping/>
  </p:clrMapOvr>
  <p:transition spd="med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D7270-9B03-4EFB-A593-2DB921AC4A1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468654"/>
      </p:ext>
    </p:extLst>
  </p:cSld>
  <p:clrMapOvr>
    <a:masterClrMapping/>
  </p:clrMapOvr>
  <p:transition spd="med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D85F9-DA7A-4D8E-B226-C03826299A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562130"/>
      </p:ext>
    </p:extLst>
  </p:cSld>
  <p:clrMapOvr>
    <a:masterClrMapping/>
  </p:clrMapOvr>
  <p:transition spd="med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1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51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F31A-4A47-49DB-842E-B3983A3494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860763"/>
      </p:ext>
    </p:extLst>
  </p:cSld>
  <p:clrMapOvr>
    <a:masterClrMapping/>
  </p:clrMapOvr>
  <p:transition spd="med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00363-E466-466E-BBA0-F0145BDEC31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4394011"/>
      </p:ext>
    </p:extLst>
  </p:cSld>
  <p:clrMapOvr>
    <a:masterClrMapping/>
  </p:clrMapOvr>
  <p:transition spd="med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4EEB8-AC0E-4A8D-B7BE-203E2C4F438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2422519"/>
      </p:ext>
    </p:extLst>
  </p:cSld>
  <p:clrMapOvr>
    <a:masterClrMapping/>
  </p:clrMapOvr>
  <p:transition spd="med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3" y="95250"/>
            <a:ext cx="1773237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umsplatzhalter 1"/>
          <p:cNvSpPr>
            <a:spLocks noGrp="1"/>
          </p:cNvSpPr>
          <p:nvPr>
            <p:ph type="dt" idx="10"/>
          </p:nvPr>
        </p:nvSpPr>
        <p:spPr>
          <a:xfrm>
            <a:off x="457200" y="64881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2"/>
          <p:cNvSpPr>
            <a:spLocks noGrp="1"/>
          </p:cNvSpPr>
          <p:nvPr>
            <p:ph type="ftr" idx="11"/>
          </p:nvPr>
        </p:nvSpPr>
        <p:spPr>
          <a:xfrm>
            <a:off x="2916238" y="6488113"/>
            <a:ext cx="3455987" cy="469900"/>
          </a:xfrm>
        </p:spPr>
        <p:txBody>
          <a:bodyPr/>
          <a:lstStyle>
            <a:lvl1pPr>
              <a:defRPr sz="1200" baseline="0"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>
          <a:xfrm>
            <a:off x="6553200" y="6488113"/>
            <a:ext cx="2127250" cy="469900"/>
          </a:xfrm>
        </p:spPr>
        <p:txBody>
          <a:bodyPr/>
          <a:lstStyle>
            <a:lvl1pPr algn="r">
              <a:defRPr sz="1200" baseline="0"/>
            </a:lvl1pPr>
          </a:lstStyle>
          <a:p>
            <a:pPr>
              <a:defRPr/>
            </a:pPr>
            <a:fld id="{64E1131F-BF20-4D50-9352-8EE5A9116E46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3069557"/>
      </p:ext>
    </p:extLst>
  </p:cSld>
  <p:clrMapOvr>
    <a:masterClrMapping/>
  </p:clrMapOvr>
  <p:transition spd="med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2E9B7-C783-428A-BC17-9BE6F16D2E6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3217286"/>
      </p:ext>
    </p:extLst>
  </p:cSld>
  <p:clrMapOvr>
    <a:masterClrMapping/>
  </p:clrMapOvr>
  <p:transition spd="med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73CEC-2BE0-4DFF-9376-A1B7D2452E8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5054074"/>
      </p:ext>
    </p:extLst>
  </p:cSld>
  <p:clrMapOvr>
    <a:masterClrMapping/>
  </p:clrMapOvr>
  <p:transition spd="med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3250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Klicken Sie, um das Format des Titeltextes zu bearbeiten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51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Klicken Sie, um die Formate des Gliederungstextes zu bearbeiten</a:t>
            </a:r>
          </a:p>
          <a:p>
            <a:pPr lvl="1"/>
            <a:r>
              <a:rPr lang="en-GB" altLang="de-DE"/>
              <a:t>Zweite Gliederungsebene</a:t>
            </a:r>
          </a:p>
          <a:p>
            <a:pPr lvl="2"/>
            <a:r>
              <a:rPr lang="en-GB" altLang="de-DE"/>
              <a:t>Dritte Gliederungsebene</a:t>
            </a:r>
          </a:p>
          <a:p>
            <a:pPr lvl="3"/>
            <a:r>
              <a:rPr lang="en-GB" altLang="de-DE"/>
              <a:t>Vierte Gliederungsebene</a:t>
            </a:r>
          </a:p>
          <a:p>
            <a:pPr lvl="4"/>
            <a:r>
              <a:rPr lang="en-GB" altLang="de-DE"/>
              <a:t>Fünfte Gliederungsebene</a:t>
            </a:r>
          </a:p>
          <a:p>
            <a:pPr lvl="4"/>
            <a:r>
              <a:rPr lang="en-GB" altLang="de-DE"/>
              <a:t>Sechste Gliederungsebene</a:t>
            </a:r>
          </a:p>
          <a:p>
            <a:pPr lvl="4"/>
            <a:r>
              <a:rPr lang="en-GB" altLang="de-DE"/>
              <a:t>Siebente Gliederungsebene</a:t>
            </a:r>
          </a:p>
          <a:p>
            <a:pPr lvl="4"/>
            <a:r>
              <a:rPr lang="en-GB" altLang="de-DE"/>
              <a:t>Achte Gliederungsebene</a:t>
            </a:r>
          </a:p>
          <a:p>
            <a:pPr lvl="4"/>
            <a:r>
              <a:rPr lang="en-GB" altLang="de-DE"/>
              <a:t>Neunte Gliederungsebene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7250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89250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r>
              <a:rPr lang="de-DE"/>
              <a:t>xRes© - TraSo GmbH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7250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7DE16253-EC8F-413A-8E42-048CCD2630B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7" r:id="rId7"/>
    <p:sldLayoutId id="2147483763" r:id="rId8"/>
    <p:sldLayoutId id="2147483764" r:id="rId9"/>
    <p:sldLayoutId id="2147483765" r:id="rId10"/>
    <p:sldLayoutId id="2147483766" r:id="rId11"/>
  </p:sldLayoutIdLst>
  <p:transition spd="med">
    <p:zoom dir="in"/>
  </p:transition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Arial Unicode MS" pitchFamily="34" charset="-128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Arial Unicode MS" pitchFamily="34" charset="-128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Arial Unicode MS" pitchFamily="34" charset="-128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Arial Unicode MS" pitchFamily="34" charset="-128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072" y="2455742"/>
            <a:ext cx="3143082" cy="1016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el 1"/>
          <p:cNvSpPr txBox="1">
            <a:spLocks/>
          </p:cNvSpPr>
          <p:nvPr/>
        </p:nvSpPr>
        <p:spPr bwMode="auto">
          <a:xfrm>
            <a:off x="760413" y="4047207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Arial Unicode MS" pitchFamily="34" charset="-128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charset="0"/>
              </a:defRPr>
            </a:lvl5pPr>
            <a:lvl6pPr marL="25146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pPr eaLnBrk="1" hangingPunct="1"/>
            <a:r>
              <a:rPr lang="de-DE" altLang="de-DE" kern="0" dirty="0" smtClean="0"/>
              <a:t>Teammeeting</a:t>
            </a:r>
            <a:endParaRPr lang="de-DE" altLang="de-DE" kern="0" dirty="0"/>
          </a:p>
        </p:txBody>
      </p:sp>
    </p:spTree>
    <p:extLst>
      <p:ext uri="{BB962C8B-B14F-4D97-AF65-F5344CB8AC3E}">
        <p14:creationId xmlns:p14="http://schemas.microsoft.com/office/powerpoint/2010/main" val="504482549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Agenda</a:t>
            </a:r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50D6558-BBB5-4B9F-B019-1975B281ACE5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4101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/>
              <a:t>xRes© - TraSo GmbH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255000" cy="3138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Agenda </a:t>
            </a:r>
            <a:endParaRPr lang="de-DE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Situation JT</a:t>
            </a: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Situation TraSo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Nächste Schritte</a:t>
            </a: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Kommunikation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400190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Agenda</a:t>
            </a:r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50D6558-BBB5-4B9F-B019-1975B281ACE5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de-DE" altLang="de-DE" sz="1200"/>
          </a:p>
        </p:txBody>
      </p:sp>
      <p:sp>
        <p:nvSpPr>
          <p:cNvPr id="4101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/>
              <a:t>xRes© - TraSo GmbH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255000" cy="3138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Situation JT</a:t>
            </a:r>
            <a:endParaRPr lang="de-DE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Insolvenz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Planung JT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JT als Gesellschafter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JT als Pilotkunde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23981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Agenda</a:t>
            </a:r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50D6558-BBB5-4B9F-B019-1975B281ACE5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de-DE" altLang="de-DE" sz="1200"/>
          </a:p>
        </p:txBody>
      </p:sp>
      <p:sp>
        <p:nvSpPr>
          <p:cNvPr id="4101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/>
              <a:t>xRes© - TraSo GmbH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255000" cy="456753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Situation TraSo</a:t>
            </a:r>
            <a:endParaRPr lang="de-DE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26939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Arbeitsplätze sind nicht gefährdet !!!!!</a:t>
            </a:r>
            <a:endParaRPr lang="de-DE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Ergebnis 2017 (vor JT Insolvenz)</a:t>
            </a:r>
            <a:endParaRPr lang="de-DE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Juli		+   17.800 		aufgelaufen – 92.000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Aug- Dez	+ 110.000		aufgelaufen  + 8.000,-</a:t>
            </a: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Gründe für Verluste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Buchungen</a:t>
            </a:r>
            <a:r>
              <a:rPr lang="de-DE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	</a:t>
            </a: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-   70.000 </a:t>
            </a:r>
            <a:r>
              <a:rPr lang="de-DE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		</a:t>
            </a: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von 342.000 auf 271.000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xMid Verz.	-   90.000		Einführung von JT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Tropo 	-   60.000		Strategiewechsel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Verzögerung kleine</a:t>
            </a:r>
            <a:endParaRPr lang="de-DE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978879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Agenda</a:t>
            </a:r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50D6558-BBB5-4B9F-B019-1975B281ACE5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de-DE" altLang="de-DE" sz="1200"/>
          </a:p>
        </p:txBody>
      </p:sp>
      <p:sp>
        <p:nvSpPr>
          <p:cNvPr id="4101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/>
              <a:t>xRes© - TraSo GmbH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255000" cy="592944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Situation TraSo</a:t>
            </a:r>
            <a:endParaRPr lang="de-DE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26939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Arbeitsplätze sind nicht gefährdet !!!!!</a:t>
            </a:r>
            <a:endParaRPr lang="de-DE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Ergebnis 2017 (nach JT Insolvenz)</a:t>
            </a:r>
            <a:endParaRPr lang="de-DE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923925" lvl="1" indent="-180975">
              <a:spcBef>
                <a:spcPts val="3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Juli		+   17.800 		aufgelaufen – 92.000</a:t>
            </a:r>
          </a:p>
          <a:p>
            <a:pPr marL="923925" lvl="1" indent="-180975">
              <a:spcBef>
                <a:spcPts val="3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Offene Posten JT	-     5.000,-</a:t>
            </a:r>
          </a:p>
          <a:p>
            <a:pPr marL="923925" lvl="1" indent="-180975">
              <a:spcBef>
                <a:spcPts val="3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Aug- Dez	-   32.000,- 		aufgelaufen  - 124.000</a:t>
            </a: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Zusatzeinnahmen (Planung)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Module fertig (12/17)		ca. 150.000 	aufgelaufen	+ 25.000</a:t>
            </a:r>
          </a:p>
          <a:p>
            <a:pPr marL="1323975" lvl="2" indent="-180975">
              <a:spcBef>
                <a:spcPts val="3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2 Way	ca. 15.000</a:t>
            </a:r>
          </a:p>
          <a:p>
            <a:pPr marL="1323975" lvl="2" indent="-180975">
              <a:spcBef>
                <a:spcPts val="3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FR	ca. 10.000</a:t>
            </a:r>
          </a:p>
          <a:p>
            <a:pPr marL="1323975" lvl="2" indent="-180975">
              <a:spcBef>
                <a:spcPts val="3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Multi Hotel	ca. 20.000</a:t>
            </a:r>
          </a:p>
          <a:p>
            <a:pPr marL="1323975" lvl="2" indent="-180975">
              <a:spcBef>
                <a:spcPts val="3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HBD-EX	ca. 20.000</a:t>
            </a:r>
          </a:p>
          <a:p>
            <a:pPr marL="1323975" lvl="2" indent="-180975">
              <a:spcBef>
                <a:spcPts val="3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Fraud	ca. 10.000</a:t>
            </a:r>
          </a:p>
          <a:p>
            <a:pPr marL="1323975" lvl="2" indent="-180975">
              <a:spcBef>
                <a:spcPts val="3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Travelport</a:t>
            </a:r>
            <a:r>
              <a:rPr lang="de-DE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 / Sabre	ca. 25.000</a:t>
            </a:r>
          </a:p>
          <a:p>
            <a:pPr marL="1323975" lvl="2" indent="-180975">
              <a:spcBef>
                <a:spcPts val="3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Storno	ca. 15.000</a:t>
            </a:r>
          </a:p>
          <a:p>
            <a:pPr marL="1323975" lvl="2" indent="-180975">
              <a:spcBef>
                <a:spcPts val="3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+ 1 Provider	ca. 25.000</a:t>
            </a:r>
          </a:p>
          <a:p>
            <a:pPr marL="1323975" lvl="2" indent="-180975">
              <a:spcBef>
                <a:spcPts val="3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OTDS	ca. 15.000</a:t>
            </a:r>
          </a:p>
        </p:txBody>
      </p:sp>
    </p:spTree>
    <p:extLst>
      <p:ext uri="{BB962C8B-B14F-4D97-AF65-F5344CB8AC3E}">
        <p14:creationId xmlns:p14="http://schemas.microsoft.com/office/powerpoint/2010/main" val="1850637332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Agenda</a:t>
            </a:r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50D6558-BBB5-4B9F-B019-1975B281ACE5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de-DE" altLang="de-DE" sz="1200"/>
          </a:p>
        </p:txBody>
      </p:sp>
      <p:sp>
        <p:nvSpPr>
          <p:cNvPr id="4101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/>
              <a:t>xRes© - TraSo GmbH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255000" cy="39417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Situation TraSo</a:t>
            </a:r>
            <a:endParaRPr lang="de-DE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26939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Arbeitsplätze sind nicht gefährdet !!!!!</a:t>
            </a:r>
            <a:endParaRPr lang="de-DE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Ergebnis 2018</a:t>
            </a:r>
            <a:endParaRPr lang="de-DE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923925" lvl="1" indent="-180975">
              <a:spcBef>
                <a:spcPts val="3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Vor Insolvenz	Planung		+ 250.000</a:t>
            </a:r>
          </a:p>
          <a:p>
            <a:pPr marL="923925" lvl="1" indent="-180975">
              <a:spcBef>
                <a:spcPts val="3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Nach Insolvenz	Planung		+/- 0	</a:t>
            </a:r>
          </a:p>
          <a:p>
            <a:pPr marL="923925" lvl="1" indent="-180975">
              <a:spcBef>
                <a:spcPts val="3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Zusatzeinnahmen 	Planung		</a:t>
            </a:r>
          </a:p>
          <a:p>
            <a:pPr marL="132397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xMid bei Veranstaltern</a:t>
            </a:r>
          </a:p>
          <a:p>
            <a:pPr marL="132397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xMid in zusätzlichen RB</a:t>
            </a:r>
          </a:p>
          <a:p>
            <a:pPr marL="132397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Zusätzliche Module</a:t>
            </a:r>
          </a:p>
        </p:txBody>
      </p:sp>
    </p:spTree>
    <p:extLst>
      <p:ext uri="{BB962C8B-B14F-4D97-AF65-F5344CB8AC3E}">
        <p14:creationId xmlns:p14="http://schemas.microsoft.com/office/powerpoint/2010/main" val="2041223169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Agenda</a:t>
            </a:r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50D6558-BBB5-4B9F-B019-1975B281ACE5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de-DE" altLang="de-DE" sz="1200"/>
          </a:p>
        </p:txBody>
      </p:sp>
      <p:sp>
        <p:nvSpPr>
          <p:cNvPr id="4101" name="Fußzeilenplatzhalt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/>
              <a:t>xRes© - TraSo GmbH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255000" cy="34646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Nächste Schritte</a:t>
            </a:r>
            <a:endParaRPr lang="de-DE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Urlaub		Fr. 6.10 – 14.10</a:t>
            </a: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JT				Insolvenzverwalter</a:t>
            </a: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JT				Buchbarkeit</a:t>
            </a: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Kommunikation</a:t>
            </a:r>
          </a:p>
          <a:p>
            <a:pPr marL="180975" indent="-180975">
              <a:lnSpc>
                <a:spcPct val="150000"/>
              </a:lnSpc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715963" algn="l"/>
                <a:tab pos="1346200" algn="l"/>
                <a:tab pos="3138488" algn="l"/>
                <a:tab pos="4037013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Anteile		!!!!!!!</a:t>
            </a:r>
            <a:endParaRPr lang="de-DE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801498"/>
      </p:ext>
    </p:extLst>
  </p:cSld>
  <p:clrMapOvr>
    <a:masterClrMapping/>
  </p:clrMapOvr>
  <p:transition spd="med" advClick="0" advTm="10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Larissa-Design">
  <a:themeElements>
    <a:clrScheme name="Larissa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-Design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Bildschirmpräsentation (4:3)</PresentationFormat>
  <Paragraphs>77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 Unicode MS</vt:lpstr>
      <vt:lpstr>Arial</vt:lpstr>
      <vt:lpstr>Times New Roman</vt:lpstr>
      <vt:lpstr>Verdana</vt:lpstr>
      <vt:lpstr>Larissa-Design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Schnick</dc:creator>
  <cp:lastModifiedBy>Haiko Gerdes</cp:lastModifiedBy>
  <cp:revision>201</cp:revision>
  <cp:lastPrinted>2014-04-11T04:48:03Z</cp:lastPrinted>
  <dcterms:created xsi:type="dcterms:W3CDTF">2010-01-16T19:25:04Z</dcterms:created>
  <dcterms:modified xsi:type="dcterms:W3CDTF">2017-10-05T12:06:32Z</dcterms:modified>
</cp:coreProperties>
</file>