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36" r:id="rId2"/>
    <p:sldId id="337" r:id="rId3"/>
    <p:sldId id="340" r:id="rId4"/>
    <p:sldId id="433" r:id="rId5"/>
    <p:sldId id="338" r:id="rId6"/>
    <p:sldId id="341" r:id="rId7"/>
    <p:sldId id="342" r:id="rId8"/>
    <p:sldId id="34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01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354" r:id="rId34"/>
    <p:sldId id="355" r:id="rId35"/>
    <p:sldId id="356" r:id="rId36"/>
    <p:sldId id="359" r:id="rId37"/>
    <p:sldId id="361" r:id="rId38"/>
    <p:sldId id="358" r:id="rId39"/>
    <p:sldId id="360" r:id="rId40"/>
    <p:sldId id="362" r:id="rId41"/>
    <p:sldId id="363" r:id="rId42"/>
    <p:sldId id="357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2" r:id="rId51"/>
    <p:sldId id="373" r:id="rId52"/>
    <p:sldId id="374" r:id="rId53"/>
    <p:sldId id="375" r:id="rId54"/>
    <p:sldId id="423" r:id="rId55"/>
    <p:sldId id="376" r:id="rId56"/>
    <p:sldId id="377" r:id="rId57"/>
    <p:sldId id="378" r:id="rId58"/>
    <p:sldId id="419" r:id="rId59"/>
    <p:sldId id="383" r:id="rId60"/>
    <p:sldId id="420" r:id="rId61"/>
    <p:sldId id="380" r:id="rId62"/>
    <p:sldId id="381" r:id="rId63"/>
    <p:sldId id="384" r:id="rId64"/>
    <p:sldId id="385" r:id="rId65"/>
    <p:sldId id="386" r:id="rId66"/>
    <p:sldId id="387" r:id="rId67"/>
    <p:sldId id="389" r:id="rId68"/>
    <p:sldId id="390" r:id="rId69"/>
    <p:sldId id="388" r:id="rId70"/>
    <p:sldId id="391" r:id="rId71"/>
    <p:sldId id="421" r:id="rId72"/>
    <p:sldId id="422" r:id="rId73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9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7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06CB0C-1AAF-4060-B331-F7396B9C6CFD}" type="datetimeFigureOut">
              <a:rPr lang="de-DE"/>
              <a:pPr>
                <a:defRPr/>
              </a:pPr>
              <a:t>25.02.2014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F753D9-C8F7-4642-8B0B-CEB7EBE07D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316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2253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87575" y="-12807950"/>
            <a:ext cx="18075275" cy="135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907"/>
            <a:ext cx="5431846" cy="44608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548428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9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1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40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92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43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54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34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907"/>
            <a:ext cx="543342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4E04-EC9F-4CAB-9595-02F204295D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673225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C946-8017-4DAB-AF6E-0413A7F3D1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49000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622D-B1DF-40EE-9625-08C1171E5D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824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99F0-883C-4DA7-8A5D-5F4C46C8D5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47911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8CD8-99DE-4BD9-A643-6E33D1D22B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392731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52501-6964-4E9B-B981-A9F2172934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687913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CBB7-3A93-4826-A5DF-B5220C974C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433254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57F2-198A-4F42-B138-76FE3CA125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86211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95250"/>
            <a:ext cx="177323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1"/>
          <p:cNvSpPr>
            <a:spLocks noGrp="1"/>
          </p:cNvSpPr>
          <p:nvPr>
            <p:ph type="dt" idx="10"/>
          </p:nvPr>
        </p:nvSpPr>
        <p:spPr>
          <a:xfrm>
            <a:off x="457200" y="6488113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idx="11"/>
          </p:nvPr>
        </p:nvSpPr>
        <p:spPr>
          <a:xfrm>
            <a:off x="2916238" y="6488113"/>
            <a:ext cx="3455987" cy="469900"/>
          </a:xfrm>
        </p:spPr>
        <p:txBody>
          <a:bodyPr/>
          <a:lstStyle>
            <a:lvl1pPr>
              <a:defRPr sz="1200" baseline="0"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idx="12"/>
          </p:nvPr>
        </p:nvSpPr>
        <p:spPr>
          <a:xfrm>
            <a:off x="6553200" y="6488113"/>
            <a:ext cx="2127250" cy="469900"/>
          </a:xfrm>
        </p:spPr>
        <p:txBody>
          <a:bodyPr/>
          <a:lstStyle>
            <a:lvl1pPr algn="r">
              <a:defRPr sz="1200" baseline="0"/>
            </a:lvl1pPr>
          </a:lstStyle>
          <a:p>
            <a:pPr>
              <a:defRPr/>
            </a:pPr>
            <a:fld id="{0F600804-A6CF-4675-A0F0-283C0979CC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578395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6CD5-17A1-4F3F-95A6-C0F7267A72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73242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ECEA8-0632-44EC-AC38-2FB2B4CF0B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205034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de-DE"/>
              <a:t>xRes© - TraSo GmbH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B3CC507-A5A3-44C6-9567-9BA2DCCB5F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3" r:id="rId7"/>
    <p:sldLayoutId id="2147483739" r:id="rId8"/>
    <p:sldLayoutId id="2147483740" r:id="rId9"/>
    <p:sldLayoutId id="2147483741" r:id="rId10"/>
    <p:sldLayoutId id="2147483742" r:id="rId11"/>
  </p:sldLayoutIdLst>
  <p:transition spd="med">
    <p:zoom dir="in"/>
  </p:transition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1. Kundenmeeting</a:t>
            </a:r>
          </a:p>
        </p:txBody>
      </p:sp>
      <p:pic>
        <p:nvPicPr>
          <p:cNvPr id="307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78163"/>
            <a:ext cx="3533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755576" y="465313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Arial Unicode MS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de-DE" altLang="de-DE" sz="2800" kern="0" dirty="0" smtClean="0"/>
              <a:t>25.02.2014</a:t>
            </a:r>
            <a:endParaRPr lang="de-DE" alt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40311781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Veränderungen im </a:t>
            </a:r>
            <a:r>
              <a:rPr lang="de-DE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Deploymentprozess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5401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  <a:sym typeface="Wingdings" panose="05000000000000000000" pitchFamily="2" charset="2"/>
              </a:rPr>
              <a:t>Einsatz neuer</a:t>
            </a: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</a:rPr>
              <a:t> Versionsverwaltungssoftware ab 2.2.2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200" dirty="0" smtClean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200" dirty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</a:rPr>
              <a:t>	Warum?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200" dirty="0" smtClean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</a:rPr>
              <a:t>Bisher Nutzung von SVN: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manuelles </a:t>
            </a:r>
            <a:r>
              <a:rPr lang="de-DE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Deployment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hoher Aufwand</a:t>
            </a:r>
            <a:endParaRPr lang="de-DE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unflexibles </a:t>
            </a:r>
            <a:r>
              <a:rPr lang="de-DE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Branch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 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wenig Transparenz</a:t>
            </a:r>
            <a:endParaRPr lang="de-DE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manueller Hotfixprozess 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hoher/s Aufwand &amp; Risiko</a:t>
            </a:r>
            <a:endParaRPr lang="de-DE" sz="2400" dirty="0" smtClean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31" y="1868835"/>
            <a:ext cx="1428750" cy="60007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22807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Veränderungen im </a:t>
            </a:r>
            <a:r>
              <a:rPr lang="de-DE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Deploymentprozess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64704"/>
            <a:ext cx="8255000" cy="46752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</a:rPr>
              <a:t>Vorteile für unsere Kunden: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200" dirty="0" smtClean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Continous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Integration: Prozess </a:t>
            </a: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fortlaufenden 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Zusammenfügens von </a:t>
            </a: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Komponenten zu 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einer Anwendung</a:t>
            </a:r>
          </a:p>
          <a:p>
            <a:pPr marL="1130300" lvl="2" indent="-285750">
              <a:spcBef>
                <a:spcPts val="1125"/>
              </a:spcBef>
              <a:buClr>
                <a:srgbClr val="000000"/>
              </a:buClr>
              <a:buSzPct val="52000"/>
              <a:buFont typeface="Wingdings"/>
              <a:buChar char="à"/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öhere Softwarequalität</a:t>
            </a:r>
          </a:p>
          <a:p>
            <a:pPr marL="1130300" lvl="2" indent="-285750">
              <a:spcBef>
                <a:spcPts val="1125"/>
              </a:spcBef>
              <a:buClr>
                <a:srgbClr val="000000"/>
              </a:buClr>
              <a:buSzPct val="52000"/>
              <a:buFont typeface="Wingdings"/>
              <a:buChar char="à"/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öhere Transparenz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Deploymentfehler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 vergessene Dateien entfallen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utomatisches Code </a:t>
            </a:r>
            <a:r>
              <a:rPr lang="de-DE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Testing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Unittests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vollständige Nachvollziehbarkeit des Codestandes auf einem System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versehentliches </a:t>
            </a:r>
            <a:r>
              <a:rPr lang="de-DE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Deployment</a:t>
            </a: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unfertigen Features entfällt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geringes Risiko vor allem bei Hotfixes</a:t>
            </a:r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72241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Veränderungen im </a:t>
            </a:r>
            <a:r>
              <a:rPr lang="de-DE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Deploymentprozess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6113" y="758825"/>
            <a:ext cx="8255000" cy="4164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</a:rPr>
              <a:t>Einführung Beta Release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200" dirty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</a:rPr>
              <a:t>z.B. bei Inbetriebnahme neuer Schnittstellen: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Freigabe von einzelnen 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Funktionen 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auf 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einem (</a:t>
            </a:r>
            <a:r>
              <a:rPr lang="de-DE" sz="16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Staging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) System </a:t>
            </a: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Rollback 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von einzelnen Funktionen ist problemlos möglich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Anzeige der Release Version im </a:t>
            </a:r>
            <a:r>
              <a:rPr lang="de-DE" sz="16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xAdmin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(bspw. 2.2.2.1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)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Transparenz der neuen Funktionen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Beta Release kann auf verschiedene Systeme ausgerollt werden</a:t>
            </a:r>
          </a:p>
          <a:p>
            <a:pPr marL="444500" lvl="1" indent="0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 </a:t>
            </a: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2304256" cy="126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18770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Hotfixprozess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5911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Hotfix-Kategorien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2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  <a:sym typeface="Wingdings" panose="05000000000000000000" pitchFamily="2" charset="2"/>
              </a:rPr>
              <a:t>Ein Hotfix ist ein Eingriff in das Live System des Kunden</a:t>
            </a: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2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Hotfix 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im Tagesgeschäft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Hotfix nach </a:t>
            </a:r>
            <a:r>
              <a:rPr lang="de-DE" sz="20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Deployment</a:t>
            </a:r>
            <a:endParaRPr lang="de-DE" sz="20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Config</a:t>
            </a: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Hotfix / Freischaltung HBD Region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Ausführung eines </a:t>
            </a:r>
            <a:r>
              <a:rPr lang="de-DE" sz="20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Scriptes</a:t>
            </a: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etc.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2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638216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Hotfixprozess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626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Definition Hotfix im Tagesgeschäft: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Einfluss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auf die Buchbarkeit des Veranstalters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negativer Einfluss auf den operativen Prozess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Produzierung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von falschen Angebotspreisen (&gt;5% des Produktes ist betroffen) 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Erzeugung von falschen (zu niedrigen) Preisen bei Buchung 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400" dirty="0" smtClean="0">
              <a:solidFill>
                <a:schemeClr val="tx1"/>
              </a:solidFill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chemeClr val="tx1"/>
                </a:solidFill>
                <a:latin typeface="Verdana" pitchFamily="32" charset="0"/>
                <a:cs typeface="Arial Unicode MS" charset="0"/>
              </a:rPr>
              <a:t>Durchführung eines Hotfixes (Unterstützung durch </a:t>
            </a:r>
            <a:r>
              <a:rPr lang="de-DE" sz="2200" dirty="0" err="1" smtClean="0">
                <a:solidFill>
                  <a:schemeClr val="tx1"/>
                </a:solidFill>
                <a:latin typeface="Verdana" pitchFamily="32" charset="0"/>
                <a:cs typeface="Arial Unicode MS" charset="0"/>
              </a:rPr>
              <a:t>git</a:t>
            </a:r>
            <a:r>
              <a:rPr lang="de-DE" sz="2200" dirty="0" smtClean="0">
                <a:solidFill>
                  <a:schemeClr val="tx1"/>
                </a:solidFill>
                <a:latin typeface="Verdana" pitchFamily="32" charset="0"/>
                <a:cs typeface="Arial Unicode MS" charset="0"/>
              </a:rPr>
              <a:t>):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Aufnahme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Prüfung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Einschätzung durch Support/HGE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Weitergabe an die Entwicklung / Dokumentation JIRA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kurzfristige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Bearbeitung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ofern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möglich Test auf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Staging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durch Support / Kunde 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Deployment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auf Livesystem (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neue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Version bspw. 2.2.2.1)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Prüfung und Feedback durch Kunde 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19942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Hotfixprozess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3636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Kommunikation 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Hotfixe werden proaktiv kommuniziert (aktuell per E-Mail)</a:t>
            </a: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präventive Fehlerbehebung bei allen Kunden</a:t>
            </a: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Kommunikation erfolgt, sofern der Fehler gemeldet wurde bzw. auftritt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62" y="3501008"/>
            <a:ext cx="4064347" cy="244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67017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Organisatorische Veränderungen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588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	</a:t>
            </a: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Proaktive Kommunikation durch den Support!</a:t>
            </a:r>
            <a:endParaRPr lang="de-DE" sz="22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Abstimmung neuer Anforderungen:</a:t>
            </a:r>
            <a:endParaRPr lang="de-DE" sz="20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Anforderungen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werden 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auf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Machbarkeit bzw. 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fachlichen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Hintergrund 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geprüft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TraSo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gestaltet einen „Entwurf“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Abstimmung mit Kunde 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Abstimmung von Änderungen im System: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Prüfung „alter“ Module (Sinnhaftigkeit/Hintergrund)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TraSo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gestaltet einen „Entwurf“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Abstimmung mit Kunde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Bsp.: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Occupancy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- /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Pricefilter</a:t>
            </a: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		</a:t>
            </a:r>
            <a:endParaRPr lang="de-DE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2317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79639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Organisatorische Veränderungen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5603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Kundenbesuche 2 x im Jahr pro Kunde</a:t>
            </a: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Nutzen für Euch!</a:t>
            </a: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- Prozessverständnis – </a:t>
            </a: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Wie werden aktuell Produkte in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xRes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abgebildet?</a:t>
            </a: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Wo gibt es Optimierungsbedarf?</a:t>
            </a: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Können organisatorische Veränderungen zum Ziel führen?</a:t>
            </a: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Was sind die neuen Anforderungen?</a:t>
            </a:r>
          </a:p>
          <a:p>
            <a:pPr marL="0" lvl="1" indent="0"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Welche Probleme gibt es?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		</a:t>
            </a:r>
            <a:endParaRPr lang="de-DE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886557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Technische &amp; organisatorische </a:t>
            </a: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Veränderungen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5444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</a:rPr>
              <a:t>Was wollen wir erreichen?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>
              <a:solidFill>
                <a:srgbClr val="000000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</a:rPr>
              <a:t>Mehr Zeit für „das Wesentliche“ aufbringen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</a:rPr>
              <a:t>Neue Anforderungen schneller umsetzen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200" dirty="0" smtClean="0">
                <a:solidFill>
                  <a:srgbClr val="000000"/>
                </a:solidFill>
                <a:latin typeface="Verdana" pitchFamily="32" charset="0"/>
                <a:ea typeface="+mn-ea"/>
                <a:cs typeface="Arial Unicode MS" charset="0"/>
              </a:rPr>
              <a:t>Kundenzufriedenheit &amp; Kundenbindung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17284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3490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74402E-E2EF-45D6-B338-8E9042137E5B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 sz="1200" smtClean="0"/>
          </a:p>
        </p:txBody>
      </p:sp>
      <p:sp>
        <p:nvSpPr>
          <p:cNvPr id="410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55000" cy="512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Themen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z</a:t>
            </a: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ur eigenen Person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Warum Qualitätsmanagement?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Ausgangssituation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Maßnahmen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Zielsetzung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quality@traso.de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Unterstützung im xRes Version 2.2.2. 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Exkurs (3 Übersichten)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Zusammenfassung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29312"/>
            <a:ext cx="2827686" cy="2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03606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Agenda</a:t>
            </a: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74402E-E2EF-45D6-B338-8E9042137E5B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z="1200" smtClean="0"/>
          </a:p>
        </p:txBody>
      </p:sp>
      <p:sp>
        <p:nvSpPr>
          <p:cNvPr id="410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55000" cy="4164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Begrüßung										10:00 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Rückblick 2013									10:15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Verbesserungen Kunden-/</a:t>
            </a:r>
            <a:r>
              <a:rPr lang="de-D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Deploymentprozess</a:t>
            </a: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	10:30 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Qualitätsmanagement							11:00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Hotelprovider / Import							11:30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Fluganbindungen									</a:t>
            </a: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12:30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Mittagspause									13:00 – 14:00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Releaseplanung</a:t>
            </a: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									45 min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Kundenthemen / Feedback						75 min</a:t>
            </a:r>
          </a:p>
        </p:txBody>
      </p:sp>
    </p:spTree>
    <p:extLst>
      <p:ext uri="{BB962C8B-B14F-4D97-AF65-F5344CB8AC3E}">
        <p14:creationId xmlns:p14="http://schemas.microsoft.com/office/powerpoint/2010/main" val="3032100044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529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zur eigenen Person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 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Jenny Neumann -&gt; Jen</a:t>
            </a:r>
            <a:endParaRPr lang="de-DE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33 Jahre alt, Tochter Sophie (9)</a:t>
            </a:r>
            <a:endParaRPr lang="de-DE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vorher verantwortlich für die Testabteilung und Firmenprozesse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b</a:t>
            </a: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ei </a:t>
            </a:r>
            <a:r>
              <a:rPr lang="de-DE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TraSo</a:t>
            </a: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 seit 01.12.2013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Managerin BA-/PK-Quote</a:t>
            </a:r>
            <a:endParaRPr lang="de-DE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Analyse </a:t>
            </a: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und Organisation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Feedback erwünscht</a:t>
            </a:r>
            <a:endParaRPr lang="de-DE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och keine </a:t>
            </a:r>
            <a:r>
              <a:rPr lang="de-DE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Touristikerin</a:t>
            </a: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, aber ich lerne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Erfahrung im technischen Support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7175" y="257731"/>
            <a:ext cx="661908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70314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43094" y="317443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64704"/>
            <a:ext cx="8255000" cy="5111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Warum Qualitätsmanagement?</a:t>
            </a:r>
            <a:endParaRPr lang="de-DE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Proaktivität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a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ktiv gut sein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sinnvolle Ziele stecken und kontrollieren</a:t>
            </a:r>
          </a:p>
          <a:p>
            <a:pPr marL="444500" lvl="1" indent="0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444500" lvl="1" indent="0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Verbesserung wichtiger Punkte durch </a:t>
            </a: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Fokus</a:t>
            </a:r>
            <a:endParaRPr lang="de-DE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w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ichtige Themen fördern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d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urch Fokus Fehler finden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d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urch Fokus Lücken schließen</a:t>
            </a:r>
          </a:p>
          <a:p>
            <a:pPr marL="444500" lvl="1" indent="0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62676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4859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 Unicode MS" charset="0"/>
              </a:rPr>
              <a:t>Ausgangssituation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Plötzliche Veränderungen der PK- oder BA-Quoten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Anfragen von Kunden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Nicht transparentes Verhalten des Gesamtsystems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Sporadische und situative Reaktion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Aufteilung auf verschiedene TraSo Mitarbeiter</a:t>
            </a:r>
            <a:endParaRPr lang="de-DE" sz="20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lvl="1" indent="0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chemeClr val="tx1"/>
              </a:solidFill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72348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510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 Unicode MS" charset="0"/>
              </a:rPr>
              <a:t>Maßnahmen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Monitorings 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äglicher Import-Check für Hotel-Provider</a:t>
            </a:r>
          </a:p>
          <a:p>
            <a:pPr marL="923925" lvl="1" indent="-180975">
              <a:spcBef>
                <a:spcPts val="18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proaktives Prüfen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BA-Quote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PK-Quote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Preisänderungshandling</a:t>
            </a:r>
          </a:p>
          <a:p>
            <a:pPr marL="923925" lvl="1" indent="-180975">
              <a:spcBef>
                <a:spcPts val="18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gezielte Fallbearbeitung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OTRS-Anfragen</a:t>
            </a: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1528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5396" y="758825"/>
            <a:ext cx="8255000" cy="54139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ualitative Entwickler-Zuarbeit </a:t>
            </a:r>
            <a:endParaRPr lang="de-DE" sz="20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XML-Auswertung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ualitative Ticket-Erstellung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Genaue Sachverhaltsdarstellung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Veranschaulichung durch Anlagen für schnelle Bearbeitung</a:t>
            </a:r>
          </a:p>
          <a:p>
            <a:pPr lvl="2" indent="0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ebündelte Themenbearbeitung</a:t>
            </a:r>
            <a:endParaRPr lang="de-DE" sz="20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 spezieller Ansprechpartner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Bündelung aller themenbezogenen Sachverhalte auf eine Person</a:t>
            </a:r>
            <a:endParaRPr lang="de-DE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444500" lvl="1" indent="0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20382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5960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Zielsetzung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Optimierung</a:t>
            </a: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Optimierung vorhandener Tools und Abläufe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Bearbeitungszeit verringern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Erfahrungswerte nutzen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Ausweitung auf weitere Prüffälle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Erweiterung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neue Tools, Kontrollen und Abläufe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Automatisierungen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Teamwork </a:t>
            </a: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Transparenz schaffen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Kommunikation </a:t>
            </a: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stärken</a:t>
            </a:r>
            <a:endParaRPr lang="de-DE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											</a:t>
            </a: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6664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2166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Ziele </a:t>
            </a:r>
            <a:r>
              <a:rPr lang="de-DE" sz="20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Step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1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BA-Quote &gt; 90% 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PK-Quote &gt; 80%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bestehende Importe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3996456" cy="39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5432" y="2918308"/>
            <a:ext cx="4173588" cy="2166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Ziele </a:t>
            </a:r>
            <a:r>
              <a:rPr lang="de-DE" sz="20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Step</a:t>
            </a: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</a:t>
            </a:r>
            <a:endParaRPr lang="de-DE" sz="20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BA-Quote &gt; 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95% </a:t>
            </a:r>
            <a:endParaRPr lang="de-DE" sz="20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PK-Quote &gt; 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90%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Neue Importe</a:t>
            </a:r>
          </a:p>
        </p:txBody>
      </p:sp>
    </p:spTree>
    <p:extLst>
      <p:ext uri="{BB962C8B-B14F-4D97-AF65-F5344CB8AC3E}">
        <p14:creationId xmlns:p14="http://schemas.microsoft.com/office/powerpoint/2010/main" val="1225272336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9678" y="252356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4134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quality@traso.de</a:t>
            </a:r>
            <a:endParaRPr lang="de-DE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Postfach </a:t>
            </a: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für BA-/</a:t>
            </a: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PK-Quote (Qualitätsmanagement)</a:t>
            </a: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</a:t>
            </a: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ür Analyse-Fälle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Bearbeitungszeit/Prüfaufwand hoch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Einzelprüfung vs. Massenprüfung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Infos bitte an j.neumann@traso.de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Antworten zu Analysen immer mit entsprechender Ticketnummer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de-DE" altLang="de-DE" sz="120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968972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4890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 Unicode MS" charset="0"/>
              </a:rPr>
              <a:t>Unterstützung in </a:t>
            </a:r>
            <a:r>
              <a:rPr lang="de-DE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 Unicode MS" charset="0"/>
              </a:rPr>
              <a:t>xRes</a:t>
            </a: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 Unicode MS" charset="0"/>
              </a:rPr>
              <a:t> - Version 2.2.2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Verbesserung des Preisänderungshandlings (PCL)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Darstellung der Provider Zimmertypen/Verpflegung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Suche nach Abweichungen ohne Kinder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BA-Quote pro Provider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XML von </a:t>
            </a:r>
            <a:r>
              <a:rPr lang="de-DE" sz="20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Bs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bis 360 Tage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XML von BAs bis 14 Tage 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47440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850244"/>
            <a:ext cx="8352928" cy="1576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Exkurs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Angebotsauswahl (PAC2Cache)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Angebot: 1.4.2014 – 7 Tage</a:t>
            </a:r>
            <a:b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2PAX, 0 CHD, DZ, HP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611560" y="2229442"/>
            <a:ext cx="631304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MTS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28328" y="3903808"/>
            <a:ext cx="631304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>
                <a:solidFill>
                  <a:schemeClr val="tx1"/>
                </a:solidFill>
                <a:cs typeface="Arial Unicode MS" charset="0"/>
              </a:rPr>
              <a:t>JUMB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628328" y="3068960"/>
            <a:ext cx="631304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e-DE" sz="1600" dirty="0" smtClean="0">
                <a:solidFill>
                  <a:schemeClr val="tx1"/>
                </a:solidFill>
                <a:cs typeface="Arial Unicode MS" charset="0"/>
              </a:rPr>
              <a:t>HBD</a:t>
            </a:r>
            <a:endParaRPr lang="de-DE" sz="1600" dirty="0">
              <a:solidFill>
                <a:schemeClr val="tx1"/>
              </a:solidFill>
              <a:cs typeface="Arial Unicode MS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166374" y="2903564"/>
            <a:ext cx="976362" cy="8348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Cache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59832" y="4077072"/>
            <a:ext cx="295232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z</a:t>
            </a: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usätzliche Info</a:t>
            </a:r>
            <a:b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MTS, MTS-</a:t>
            </a:r>
            <a:r>
              <a:rPr lang="de-D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Roomtype</a:t>
            </a: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, </a:t>
            </a:r>
            <a:b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EK, VK</a:t>
            </a:r>
            <a:b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(Quellmarkt)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6293574" y="2312876"/>
            <a:ext cx="1089521" cy="201622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INFX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28184" y="4797152"/>
            <a:ext cx="2952328" cy="1343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z</a:t>
            </a: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usätzliche Info:</a:t>
            </a:r>
            <a:b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Release Prüfung</a:t>
            </a: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/>
            </a:r>
            <a:b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Kinderalter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Pro Quellmarkt</a:t>
            </a:r>
          </a:p>
        </p:txBody>
      </p:sp>
      <p:cxnSp>
        <p:nvCxnSpPr>
          <p:cNvPr id="5" name="Gerade Verbindung mit Pfeil 4"/>
          <p:cNvCxnSpPr>
            <a:stCxn id="2" idx="3"/>
            <a:endCxn id="12" idx="1"/>
          </p:cNvCxnSpPr>
          <p:nvPr/>
        </p:nvCxnSpPr>
        <p:spPr bwMode="auto">
          <a:xfrm>
            <a:off x="1242864" y="2481470"/>
            <a:ext cx="1923510" cy="8395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Gerade Verbindung mit Pfeil 6"/>
          <p:cNvCxnSpPr>
            <a:stCxn id="10" idx="3"/>
            <a:endCxn id="12" idx="1"/>
          </p:cNvCxnSpPr>
          <p:nvPr/>
        </p:nvCxnSpPr>
        <p:spPr bwMode="auto">
          <a:xfrm>
            <a:off x="1259632" y="3320988"/>
            <a:ext cx="19067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Gerade Verbindung mit Pfeil 18"/>
          <p:cNvCxnSpPr>
            <a:stCxn id="9" idx="3"/>
            <a:endCxn id="12" idx="1"/>
          </p:cNvCxnSpPr>
          <p:nvPr/>
        </p:nvCxnSpPr>
        <p:spPr bwMode="auto">
          <a:xfrm flipV="1">
            <a:off x="1259632" y="3320988"/>
            <a:ext cx="1906742" cy="8348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Gerade Verbindung mit Pfeil 20"/>
          <p:cNvCxnSpPr>
            <a:stCxn id="12" idx="3"/>
            <a:endCxn id="14" idx="1"/>
          </p:cNvCxnSpPr>
          <p:nvPr/>
        </p:nvCxnSpPr>
        <p:spPr bwMode="auto">
          <a:xfrm>
            <a:off x="4142736" y="3320988"/>
            <a:ext cx="21508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hteck 25"/>
          <p:cNvSpPr/>
          <p:nvPr/>
        </p:nvSpPr>
        <p:spPr bwMode="auto">
          <a:xfrm>
            <a:off x="611560" y="4815334"/>
            <a:ext cx="63130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TOUR</a:t>
            </a:r>
            <a:endParaRPr lang="de-DE" sz="1400" dirty="0">
              <a:solidFill>
                <a:schemeClr val="tx1"/>
              </a:solidFill>
              <a:cs typeface="Arial Unicode MS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39552" y="5281463"/>
            <a:ext cx="208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Nullverkauf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39552" y="2689175"/>
            <a:ext cx="208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erledigt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39552" y="3501008"/>
            <a:ext cx="208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erledigt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39552" y="4365104"/>
            <a:ext cx="208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erledigt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75125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Rückblick 2013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129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>
              <a:spcBef>
                <a:spcPts val="1125"/>
              </a:spcBef>
              <a:buSzPct val="5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>
              <a:spcBef>
                <a:spcPts val="1125"/>
              </a:spcBef>
              <a:buSzPct val="5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21509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53200" y="6559550"/>
            <a:ext cx="2127250" cy="46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48C4D08-FD81-438D-97A7-56739B55A3F0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200" smtClean="0"/>
          </a:p>
        </p:txBody>
      </p:sp>
      <p:sp>
        <p:nvSpPr>
          <p:cNvPr id="21510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77" y="2596198"/>
            <a:ext cx="1908212" cy="90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135" y="1304029"/>
            <a:ext cx="4248472" cy="625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720" y="1304029"/>
            <a:ext cx="3043769" cy="831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0925" y="2596198"/>
            <a:ext cx="1756926" cy="92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image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45463" y="3275065"/>
            <a:ext cx="2592288" cy="93711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51" y="4577310"/>
            <a:ext cx="2525653" cy="11401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01" y="4645788"/>
            <a:ext cx="2555776" cy="18075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5" y="4653136"/>
            <a:ext cx="3000740" cy="9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3319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850244"/>
            <a:ext cx="6336703" cy="117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Buchung (BA,B)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Selektion des besten Angebotes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Angebot: 1.4.2014 – 7 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Tage 2PAX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, 0 CHD, DZ, 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HP</a:t>
            </a:r>
            <a:endParaRPr lang="de-DE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611560" y="2115043"/>
            <a:ext cx="631304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MTS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28328" y="3789409"/>
            <a:ext cx="631304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>
                <a:solidFill>
                  <a:schemeClr val="tx1"/>
                </a:solidFill>
                <a:cs typeface="Arial Unicode MS" charset="0"/>
              </a:rPr>
              <a:t>JUMB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628328" y="2954561"/>
            <a:ext cx="631304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e-DE" sz="1600" dirty="0" smtClean="0">
                <a:solidFill>
                  <a:schemeClr val="tx1"/>
                </a:solidFill>
                <a:cs typeface="Arial Unicode MS" charset="0"/>
              </a:rPr>
              <a:t>HBD</a:t>
            </a:r>
            <a:endParaRPr lang="de-DE" sz="1600" dirty="0">
              <a:solidFill>
                <a:schemeClr val="tx1"/>
              </a:solidFill>
              <a:cs typeface="Arial Unicode MS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35696" y="5208435"/>
            <a:ext cx="2952328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Anfrage aller Prov.</a:t>
            </a:r>
            <a:b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- Zeitraum, Dauer,</a:t>
            </a:r>
            <a:b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 Belegung</a:t>
            </a:r>
          </a:p>
        </p:txBody>
      </p:sp>
      <p:cxnSp>
        <p:nvCxnSpPr>
          <p:cNvPr id="5" name="Gerade Verbindung mit Pfeil 4"/>
          <p:cNvCxnSpPr>
            <a:stCxn id="2" idx="3"/>
            <a:endCxn id="22" idx="1"/>
          </p:cNvCxnSpPr>
          <p:nvPr/>
        </p:nvCxnSpPr>
        <p:spPr bwMode="auto">
          <a:xfrm flipV="1">
            <a:off x="1242864" y="2365415"/>
            <a:ext cx="880864" cy="16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Gerade Verbindung mit Pfeil 6"/>
          <p:cNvCxnSpPr>
            <a:stCxn id="10" idx="3"/>
            <a:endCxn id="33" idx="1"/>
          </p:cNvCxnSpPr>
          <p:nvPr/>
        </p:nvCxnSpPr>
        <p:spPr bwMode="auto">
          <a:xfrm flipV="1">
            <a:off x="1259632" y="3204933"/>
            <a:ext cx="864096" cy="16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Gerade Verbindung mit Pfeil 18"/>
          <p:cNvCxnSpPr>
            <a:stCxn id="9" idx="3"/>
            <a:endCxn id="34" idx="1"/>
          </p:cNvCxnSpPr>
          <p:nvPr/>
        </p:nvCxnSpPr>
        <p:spPr bwMode="auto">
          <a:xfrm>
            <a:off x="1259632" y="4041437"/>
            <a:ext cx="86409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hteck 25"/>
          <p:cNvSpPr/>
          <p:nvPr/>
        </p:nvSpPr>
        <p:spPr bwMode="auto">
          <a:xfrm>
            <a:off x="611560" y="4700935"/>
            <a:ext cx="63130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TOUR</a:t>
            </a:r>
            <a:endParaRPr lang="de-DE" sz="1400" dirty="0">
              <a:solidFill>
                <a:schemeClr val="tx1"/>
              </a:solidFill>
              <a:cs typeface="Arial Unicode MS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39552" y="5167064"/>
            <a:ext cx="208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Nullverkauf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39552" y="2574776"/>
            <a:ext cx="208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erledigt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39552" y="3386609"/>
            <a:ext cx="208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erledigt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39552" y="4250705"/>
            <a:ext cx="208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erledigt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2123728" y="2197684"/>
            <a:ext cx="1296144" cy="33546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3 Ergebnisse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charset="0"/>
            </a:endParaRPr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2123728" y="3037202"/>
            <a:ext cx="1296144" cy="33546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>
                <a:solidFill>
                  <a:schemeClr val="tx1"/>
                </a:solidFill>
                <a:cs typeface="Arial Unicode MS" charset="0"/>
              </a:rPr>
              <a:t>2</a:t>
            </a: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 Ergebnisse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charset="0"/>
            </a:endParaRPr>
          </a:p>
        </p:txBody>
      </p:sp>
      <p:sp>
        <p:nvSpPr>
          <p:cNvPr id="34" name="Abgerundetes Rechteck 33"/>
          <p:cNvSpPr/>
          <p:nvPr/>
        </p:nvSpPr>
        <p:spPr bwMode="auto">
          <a:xfrm>
            <a:off x="2123728" y="3873706"/>
            <a:ext cx="1296144" cy="33546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>
                <a:solidFill>
                  <a:schemeClr val="tx1"/>
                </a:solidFill>
                <a:cs typeface="Arial Unicode MS" charset="0"/>
              </a:rPr>
              <a:t>1</a:t>
            </a: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 Ergebnis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charset="0"/>
            </a:endParaRP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2123728" y="4785232"/>
            <a:ext cx="1296144" cy="3354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>
                <a:solidFill>
                  <a:schemeClr val="tx1"/>
                </a:solidFill>
                <a:cs typeface="Arial Unicode MS" charset="0"/>
              </a:rPr>
              <a:t>1</a:t>
            </a: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 Ergebnis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charset="0"/>
            </a:endParaRPr>
          </a:p>
        </p:txBody>
      </p:sp>
      <p:cxnSp>
        <p:nvCxnSpPr>
          <p:cNvPr id="40" name="Gerade Verbindung mit Pfeil 39"/>
          <p:cNvCxnSpPr>
            <a:stCxn id="26" idx="3"/>
            <a:endCxn id="35" idx="1"/>
          </p:cNvCxnSpPr>
          <p:nvPr/>
        </p:nvCxnSpPr>
        <p:spPr bwMode="auto">
          <a:xfrm>
            <a:off x="1242864" y="4952963"/>
            <a:ext cx="88086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923928" y="5208435"/>
            <a:ext cx="2952328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Prüfung </a:t>
            </a:r>
            <a:r>
              <a:rPr lang="de-DE" sz="1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Matching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 </a:t>
            </a:r>
            <a:b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zu DZ vorhanden</a:t>
            </a:r>
          </a:p>
        </p:txBody>
      </p:sp>
      <p:cxnSp>
        <p:nvCxnSpPr>
          <p:cNvPr id="44" name="Gerade Verbindung mit Pfeil 43"/>
          <p:cNvCxnSpPr>
            <a:stCxn id="22" idx="3"/>
            <a:endCxn id="47" idx="1"/>
          </p:cNvCxnSpPr>
          <p:nvPr/>
        </p:nvCxnSpPr>
        <p:spPr bwMode="auto">
          <a:xfrm>
            <a:off x="3419872" y="2365415"/>
            <a:ext cx="7920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Gerade Verbindung mit Pfeil 44"/>
          <p:cNvCxnSpPr>
            <a:stCxn id="33" idx="3"/>
            <a:endCxn id="48" idx="1"/>
          </p:cNvCxnSpPr>
          <p:nvPr/>
        </p:nvCxnSpPr>
        <p:spPr bwMode="auto">
          <a:xfrm>
            <a:off x="3419872" y="3204933"/>
            <a:ext cx="7920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Gerade Verbindung mit Pfeil 45"/>
          <p:cNvCxnSpPr>
            <a:stCxn id="34" idx="3"/>
            <a:endCxn id="49" idx="1"/>
          </p:cNvCxnSpPr>
          <p:nvPr/>
        </p:nvCxnSpPr>
        <p:spPr bwMode="auto">
          <a:xfrm>
            <a:off x="3419872" y="4041437"/>
            <a:ext cx="7920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Abgerundetes Rechteck 46"/>
          <p:cNvSpPr/>
          <p:nvPr/>
        </p:nvSpPr>
        <p:spPr bwMode="auto">
          <a:xfrm>
            <a:off x="4211960" y="2197684"/>
            <a:ext cx="1296144" cy="33546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>
                <a:solidFill>
                  <a:schemeClr val="tx1"/>
                </a:solidFill>
                <a:cs typeface="Arial Unicode MS" charset="0"/>
              </a:rPr>
              <a:t>2</a:t>
            </a: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 Ergebnisse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charset="0"/>
            </a:endParaRPr>
          </a:p>
        </p:txBody>
      </p:sp>
      <p:sp>
        <p:nvSpPr>
          <p:cNvPr id="48" name="Abgerundetes Rechteck 47"/>
          <p:cNvSpPr/>
          <p:nvPr/>
        </p:nvSpPr>
        <p:spPr bwMode="auto">
          <a:xfrm>
            <a:off x="4211960" y="3037202"/>
            <a:ext cx="1296144" cy="335462"/>
          </a:xfrm>
          <a:prstGeom prst="roundRect">
            <a:avLst/>
          </a:prstGeom>
          <a:solidFill>
            <a:srgbClr val="00B8FF">
              <a:alpha val="25000"/>
            </a:srgb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0 Ergebnisse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charset="0"/>
            </a:endParaRPr>
          </a:p>
        </p:txBody>
      </p:sp>
      <p:sp>
        <p:nvSpPr>
          <p:cNvPr id="49" name="Abgerundetes Rechteck 48"/>
          <p:cNvSpPr/>
          <p:nvPr/>
        </p:nvSpPr>
        <p:spPr bwMode="auto">
          <a:xfrm>
            <a:off x="4211960" y="3873706"/>
            <a:ext cx="1296144" cy="335462"/>
          </a:xfrm>
          <a:prstGeom prst="roundRect">
            <a:avLst/>
          </a:prstGeom>
          <a:solidFill>
            <a:srgbClr val="00B8FF">
              <a:alpha val="25000"/>
            </a:srgb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0 Ergebnis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charset="0"/>
            </a:endParaRPr>
          </a:p>
        </p:txBody>
      </p:sp>
      <p:sp>
        <p:nvSpPr>
          <p:cNvPr id="50" name="Abgerundetes Rechteck 49"/>
          <p:cNvSpPr/>
          <p:nvPr/>
        </p:nvSpPr>
        <p:spPr bwMode="auto">
          <a:xfrm>
            <a:off x="4211960" y="4785232"/>
            <a:ext cx="1296144" cy="3354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>
                <a:solidFill>
                  <a:schemeClr val="tx1"/>
                </a:solidFill>
                <a:cs typeface="Arial Unicode MS" charset="0"/>
              </a:rPr>
              <a:t>1</a:t>
            </a: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 Ergebnis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charset="0"/>
            </a:endParaRPr>
          </a:p>
        </p:txBody>
      </p:sp>
      <p:cxnSp>
        <p:nvCxnSpPr>
          <p:cNvPr id="51" name="Gerade Verbindung mit Pfeil 50"/>
          <p:cNvCxnSpPr>
            <a:stCxn id="35" idx="3"/>
            <a:endCxn id="50" idx="1"/>
          </p:cNvCxnSpPr>
          <p:nvPr/>
        </p:nvCxnSpPr>
        <p:spPr bwMode="auto">
          <a:xfrm>
            <a:off x="3419872" y="4952963"/>
            <a:ext cx="7920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Gerade Verbindung mit Pfeil 55"/>
          <p:cNvCxnSpPr>
            <a:stCxn id="47" idx="3"/>
            <a:endCxn id="59" idx="1"/>
          </p:cNvCxnSpPr>
          <p:nvPr/>
        </p:nvCxnSpPr>
        <p:spPr bwMode="auto">
          <a:xfrm>
            <a:off x="5508104" y="2365415"/>
            <a:ext cx="508307" cy="8395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Abgerundetes Rechteck 58"/>
          <p:cNvSpPr/>
          <p:nvPr/>
        </p:nvSpPr>
        <p:spPr bwMode="auto">
          <a:xfrm>
            <a:off x="6016411" y="3037202"/>
            <a:ext cx="1296144" cy="335462"/>
          </a:xfrm>
          <a:prstGeom prst="roundRect">
            <a:avLst/>
          </a:prstGeom>
          <a:solidFill>
            <a:srgbClr val="00B8FF">
              <a:alpha val="25000"/>
            </a:srgb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e-DE" sz="1400" dirty="0">
                <a:solidFill>
                  <a:schemeClr val="tx1"/>
                </a:solidFill>
                <a:cs typeface="Arial Unicode MS" charset="0"/>
              </a:rPr>
              <a:t>0 Ergebnisse</a:t>
            </a:r>
          </a:p>
        </p:txBody>
      </p:sp>
      <p:sp>
        <p:nvSpPr>
          <p:cNvPr id="62" name="Abgerundetes Rechteck 61"/>
          <p:cNvSpPr/>
          <p:nvPr/>
        </p:nvSpPr>
        <p:spPr bwMode="auto">
          <a:xfrm>
            <a:off x="6012160" y="3873706"/>
            <a:ext cx="1296144" cy="3354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>
                <a:solidFill>
                  <a:schemeClr val="tx1"/>
                </a:solidFill>
                <a:cs typeface="Arial Unicode MS" charset="0"/>
              </a:rPr>
              <a:t>1</a:t>
            </a: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 Ergebnis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charset="0"/>
            </a:endParaRPr>
          </a:p>
        </p:txBody>
      </p:sp>
      <p:cxnSp>
        <p:nvCxnSpPr>
          <p:cNvPr id="63" name="Gerade Verbindung mit Pfeil 62"/>
          <p:cNvCxnSpPr>
            <a:stCxn id="50" idx="3"/>
            <a:endCxn id="62" idx="1"/>
          </p:cNvCxnSpPr>
          <p:nvPr/>
        </p:nvCxnSpPr>
        <p:spPr bwMode="auto">
          <a:xfrm flipV="1">
            <a:off x="5508104" y="4041437"/>
            <a:ext cx="504056" cy="9115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5796136" y="4992051"/>
            <a:ext cx="2952328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Prüfung Preis</a:t>
            </a:r>
            <a:b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</a:b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bestes Ergebnis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26236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850244"/>
            <a:ext cx="6336703" cy="2043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Analyseergebnisse PCL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gleicher Provider?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gleiches Zimmer?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4728479" y="1772816"/>
            <a:ext cx="4596049" cy="2062379"/>
            <a:chOff x="539552" y="1972388"/>
            <a:chExt cx="8208912" cy="3683576"/>
          </a:xfrm>
        </p:grpSpPr>
        <p:sp>
          <p:nvSpPr>
            <p:cNvPr id="2" name="Rechteck 1"/>
            <p:cNvSpPr/>
            <p:nvPr/>
          </p:nvSpPr>
          <p:spPr bwMode="auto">
            <a:xfrm>
              <a:off x="611560" y="1972388"/>
              <a:ext cx="631304" cy="35731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7200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MTS</a:t>
              </a:r>
              <a:endPara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628329" y="3660499"/>
              <a:ext cx="631304" cy="32982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>
                  <a:solidFill>
                    <a:schemeClr val="tx1"/>
                  </a:solidFill>
                  <a:cs typeface="Arial Unicode MS" charset="0"/>
                </a:rPr>
                <a:t>JUMB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628329" y="2811903"/>
              <a:ext cx="631304" cy="35731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7200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de-DE" sz="700" dirty="0" smtClean="0">
                  <a:solidFill>
                    <a:schemeClr val="tx1"/>
                  </a:solidFill>
                  <a:cs typeface="Arial Unicode MS" charset="0"/>
                </a:rPr>
                <a:t>HBD</a:t>
              </a:r>
              <a:endParaRPr lang="de-DE" sz="700" dirty="0">
                <a:solidFill>
                  <a:schemeClr val="tx1"/>
                </a:solidFill>
                <a:cs typeface="Arial Unicode MS" charset="0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835698" y="4992412"/>
              <a:ext cx="2952330" cy="6635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80975" indent="-180975">
                <a:spcBef>
                  <a:spcPts val="1125"/>
                </a:spcBef>
                <a:buClr>
                  <a:srgbClr val="000000"/>
                </a:buClr>
                <a:buSzPct val="52000"/>
                <a:buFont typeface="Times New Roman" pitchFamily="16" charset="0"/>
                <a:buBlip>
                  <a:blip r:embed="rId3"/>
                </a:buBlip>
                <a:tabLst>
                  <a:tab pos="180975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  <a:t>Anfrage aller Prov.</a:t>
              </a:r>
              <a:b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</a:br>
              <a: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  <a:t>- Zeitraum, Dauer,</a:t>
              </a:r>
              <a:b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</a:br>
              <a: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  <a:t> Belegung</a:t>
              </a:r>
            </a:p>
          </p:txBody>
        </p:sp>
        <p:cxnSp>
          <p:nvCxnSpPr>
            <p:cNvPr id="5" name="Gerade Verbindung mit Pfeil 4"/>
            <p:cNvCxnSpPr>
              <a:stCxn id="2" idx="3"/>
              <a:endCxn id="22" idx="1"/>
            </p:cNvCxnSpPr>
            <p:nvPr/>
          </p:nvCxnSpPr>
          <p:spPr bwMode="auto">
            <a:xfrm flipV="1">
              <a:off x="1242864" y="2149390"/>
              <a:ext cx="880864" cy="165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Gerade Verbindung mit Pfeil 6"/>
            <p:cNvCxnSpPr>
              <a:stCxn id="10" idx="3"/>
              <a:endCxn id="33" idx="1"/>
            </p:cNvCxnSpPr>
            <p:nvPr/>
          </p:nvCxnSpPr>
          <p:spPr bwMode="auto">
            <a:xfrm flipV="1">
              <a:off x="1259633" y="2988907"/>
              <a:ext cx="864095" cy="165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Gerade Verbindung mit Pfeil 18"/>
            <p:cNvCxnSpPr>
              <a:stCxn id="9" idx="3"/>
              <a:endCxn id="34" idx="1"/>
            </p:cNvCxnSpPr>
            <p:nvPr/>
          </p:nvCxnSpPr>
          <p:spPr bwMode="auto">
            <a:xfrm>
              <a:off x="1259633" y="3825413"/>
              <a:ext cx="86409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hteck 25"/>
            <p:cNvSpPr/>
            <p:nvPr/>
          </p:nvSpPr>
          <p:spPr bwMode="auto">
            <a:xfrm>
              <a:off x="611560" y="4572024"/>
              <a:ext cx="631304" cy="3298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 smtClean="0">
                  <a:solidFill>
                    <a:schemeClr val="tx1"/>
                  </a:solidFill>
                  <a:cs typeface="Arial Unicode MS" charset="0"/>
                </a:rPr>
                <a:t>TOUR</a:t>
              </a:r>
              <a:endParaRPr lang="de-DE" sz="600" dirty="0">
                <a:solidFill>
                  <a:schemeClr val="tx1"/>
                </a:solidFill>
                <a:cs typeface="Arial Unicode MS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39552" y="4951041"/>
              <a:ext cx="2082577" cy="32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 smtClean="0">
                  <a:solidFill>
                    <a:schemeClr val="tx1"/>
                  </a:solidFill>
                </a:rPr>
                <a:t>Nullverkauf</a:t>
              </a:r>
              <a:endParaRPr lang="de-DE" sz="6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39552" y="2358751"/>
              <a:ext cx="2082577" cy="32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 smtClean="0">
                  <a:solidFill>
                    <a:schemeClr val="tx1"/>
                  </a:solidFill>
                </a:rPr>
                <a:t>erledigt</a:t>
              </a:r>
              <a:endParaRPr lang="de-DE" sz="6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39552" y="3170584"/>
              <a:ext cx="2082577" cy="32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 smtClean="0">
                  <a:solidFill>
                    <a:schemeClr val="tx1"/>
                  </a:solidFill>
                </a:rPr>
                <a:t>erledigt</a:t>
              </a:r>
              <a:endParaRPr lang="de-DE" sz="6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39552" y="4034679"/>
              <a:ext cx="2082577" cy="32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 smtClean="0">
                  <a:solidFill>
                    <a:schemeClr val="tx1"/>
                  </a:solidFill>
                </a:rPr>
                <a:t>erledigt</a:t>
              </a:r>
              <a:endParaRPr lang="de-DE" sz="600" dirty="0">
                <a:solidFill>
                  <a:schemeClr val="tx1"/>
                </a:solidFill>
              </a:endParaRP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2123728" y="1986327"/>
              <a:ext cx="1296146" cy="326126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 smtClean="0">
                  <a:solidFill>
                    <a:schemeClr val="tx1"/>
                  </a:solidFill>
                  <a:cs typeface="Arial Unicode MS" charset="0"/>
                </a:rPr>
                <a:t>3 Ergebnisse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 Unicode MS" charset="0"/>
              </a:endParaRPr>
            </a:p>
          </p:txBody>
        </p:sp>
        <p:sp>
          <p:nvSpPr>
            <p:cNvPr id="33" name="Abgerundetes Rechteck 32"/>
            <p:cNvSpPr/>
            <p:nvPr/>
          </p:nvSpPr>
          <p:spPr bwMode="auto">
            <a:xfrm>
              <a:off x="2123728" y="2825844"/>
              <a:ext cx="1296146" cy="326126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>
                  <a:solidFill>
                    <a:schemeClr val="tx1"/>
                  </a:solidFill>
                  <a:cs typeface="Arial Unicode MS" charset="0"/>
                </a:rPr>
                <a:t>2</a:t>
              </a:r>
              <a:r>
                <a:rPr lang="de-DE" sz="600" dirty="0" smtClean="0">
                  <a:solidFill>
                    <a:schemeClr val="tx1"/>
                  </a:solidFill>
                  <a:cs typeface="Arial Unicode MS" charset="0"/>
                </a:rPr>
                <a:t> Ergebnisse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 Unicode MS" charset="0"/>
              </a:endParaRPr>
            </a:p>
          </p:txBody>
        </p:sp>
        <p:sp>
          <p:nvSpPr>
            <p:cNvPr id="34" name="Abgerundetes Rechteck 33"/>
            <p:cNvSpPr/>
            <p:nvPr/>
          </p:nvSpPr>
          <p:spPr bwMode="auto">
            <a:xfrm>
              <a:off x="2123728" y="3662349"/>
              <a:ext cx="1296146" cy="326126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>
                  <a:solidFill>
                    <a:schemeClr val="tx1"/>
                  </a:solidFill>
                  <a:cs typeface="Arial Unicode MS" charset="0"/>
                </a:rPr>
                <a:t>1</a:t>
              </a:r>
              <a:r>
                <a:rPr lang="de-DE" sz="600" dirty="0" smtClean="0">
                  <a:solidFill>
                    <a:schemeClr val="tx1"/>
                  </a:solidFill>
                  <a:cs typeface="Arial Unicode MS" charset="0"/>
                </a:rPr>
                <a:t> Ergebnis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 Unicode MS" charset="0"/>
              </a:endParaRPr>
            </a:p>
          </p:txBody>
        </p:sp>
        <p:sp>
          <p:nvSpPr>
            <p:cNvPr id="35" name="Abgerundetes Rechteck 34"/>
            <p:cNvSpPr/>
            <p:nvPr/>
          </p:nvSpPr>
          <p:spPr bwMode="auto">
            <a:xfrm>
              <a:off x="2123728" y="4573878"/>
              <a:ext cx="1296146" cy="3261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>
                  <a:solidFill>
                    <a:schemeClr val="tx1"/>
                  </a:solidFill>
                  <a:cs typeface="Arial Unicode MS" charset="0"/>
                </a:rPr>
                <a:t>1</a:t>
              </a:r>
              <a:r>
                <a:rPr lang="de-DE" sz="600" dirty="0" smtClean="0">
                  <a:solidFill>
                    <a:schemeClr val="tx1"/>
                  </a:solidFill>
                  <a:cs typeface="Arial Unicode MS" charset="0"/>
                </a:rPr>
                <a:t> Ergebnis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 Unicode MS" charset="0"/>
              </a:endParaRPr>
            </a:p>
          </p:txBody>
        </p:sp>
        <p:cxnSp>
          <p:nvCxnSpPr>
            <p:cNvPr id="40" name="Gerade Verbindung mit Pfeil 39"/>
            <p:cNvCxnSpPr>
              <a:stCxn id="26" idx="3"/>
              <a:endCxn id="35" idx="1"/>
            </p:cNvCxnSpPr>
            <p:nvPr/>
          </p:nvCxnSpPr>
          <p:spPr bwMode="auto">
            <a:xfrm>
              <a:off x="1242864" y="4736938"/>
              <a:ext cx="880864" cy="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923927" y="4992412"/>
              <a:ext cx="2952330" cy="4986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80975" indent="-180975">
                <a:spcBef>
                  <a:spcPts val="1125"/>
                </a:spcBef>
                <a:buClr>
                  <a:srgbClr val="000000"/>
                </a:buClr>
                <a:buSzPct val="52000"/>
                <a:buFont typeface="Times New Roman" pitchFamily="16" charset="0"/>
                <a:buBlip>
                  <a:blip r:embed="rId3"/>
                </a:buBlip>
                <a:tabLst>
                  <a:tab pos="180975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  <a:t>Prüfung </a:t>
              </a:r>
              <a:r>
                <a:rPr lang="de-DE" sz="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  <a:t>Matching</a:t>
              </a:r>
              <a: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  <a:t> </a:t>
              </a:r>
              <a:b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</a:br>
              <a: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  <a:t>zu DZ vorhanden</a:t>
              </a:r>
            </a:p>
          </p:txBody>
        </p:sp>
        <p:cxnSp>
          <p:nvCxnSpPr>
            <p:cNvPr id="44" name="Gerade Verbindung mit Pfeil 43"/>
            <p:cNvCxnSpPr>
              <a:stCxn id="22" idx="3"/>
              <a:endCxn id="47" idx="1"/>
            </p:cNvCxnSpPr>
            <p:nvPr/>
          </p:nvCxnSpPr>
          <p:spPr bwMode="auto">
            <a:xfrm>
              <a:off x="3419874" y="2149390"/>
              <a:ext cx="79208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Gerade Verbindung mit Pfeil 44"/>
            <p:cNvCxnSpPr>
              <a:stCxn id="33" idx="3"/>
              <a:endCxn id="48" idx="1"/>
            </p:cNvCxnSpPr>
            <p:nvPr/>
          </p:nvCxnSpPr>
          <p:spPr bwMode="auto">
            <a:xfrm>
              <a:off x="3419874" y="2988907"/>
              <a:ext cx="792085" cy="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Gerade Verbindung mit Pfeil 45"/>
            <p:cNvCxnSpPr>
              <a:stCxn id="34" idx="3"/>
              <a:endCxn id="49" idx="1"/>
            </p:cNvCxnSpPr>
            <p:nvPr/>
          </p:nvCxnSpPr>
          <p:spPr bwMode="auto">
            <a:xfrm>
              <a:off x="3419874" y="3825413"/>
              <a:ext cx="792085" cy="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Abgerundetes Rechteck 46"/>
            <p:cNvSpPr/>
            <p:nvPr/>
          </p:nvSpPr>
          <p:spPr bwMode="auto">
            <a:xfrm>
              <a:off x="4211960" y="1986327"/>
              <a:ext cx="1296146" cy="326126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>
                  <a:solidFill>
                    <a:schemeClr val="tx1"/>
                  </a:solidFill>
                  <a:cs typeface="Arial Unicode MS" charset="0"/>
                </a:rPr>
                <a:t>2</a:t>
              </a:r>
              <a:r>
                <a:rPr lang="de-DE" sz="600" dirty="0" smtClean="0">
                  <a:solidFill>
                    <a:schemeClr val="tx1"/>
                  </a:solidFill>
                  <a:cs typeface="Arial Unicode MS" charset="0"/>
                </a:rPr>
                <a:t> Ergebnisse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 Unicode MS" charset="0"/>
              </a:endParaRPr>
            </a:p>
          </p:txBody>
        </p:sp>
        <p:sp>
          <p:nvSpPr>
            <p:cNvPr id="48" name="Abgerundetes Rechteck 47"/>
            <p:cNvSpPr/>
            <p:nvPr/>
          </p:nvSpPr>
          <p:spPr bwMode="auto">
            <a:xfrm>
              <a:off x="4211960" y="2825845"/>
              <a:ext cx="1296146" cy="326126"/>
            </a:xfrm>
            <a:prstGeom prst="roundRect">
              <a:avLst/>
            </a:prstGeom>
            <a:solidFill>
              <a:srgbClr val="00B8FF">
                <a:alpha val="2500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 smtClean="0">
                  <a:solidFill>
                    <a:schemeClr val="tx1"/>
                  </a:solidFill>
                  <a:cs typeface="Arial Unicode MS" charset="0"/>
                </a:rPr>
                <a:t>0 Ergebnisse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 Unicode MS" charset="0"/>
              </a:endParaRPr>
            </a:p>
          </p:txBody>
        </p:sp>
        <p:sp>
          <p:nvSpPr>
            <p:cNvPr id="49" name="Abgerundetes Rechteck 48"/>
            <p:cNvSpPr/>
            <p:nvPr/>
          </p:nvSpPr>
          <p:spPr bwMode="auto">
            <a:xfrm>
              <a:off x="4211960" y="3662351"/>
              <a:ext cx="1296146" cy="326126"/>
            </a:xfrm>
            <a:prstGeom prst="roundRect">
              <a:avLst/>
            </a:prstGeom>
            <a:solidFill>
              <a:srgbClr val="00B8FF">
                <a:alpha val="2500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 smtClean="0">
                  <a:solidFill>
                    <a:schemeClr val="tx1"/>
                  </a:solidFill>
                  <a:cs typeface="Arial Unicode MS" charset="0"/>
                </a:rPr>
                <a:t>0 Ergebnis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 Unicode MS" charset="0"/>
              </a:endParaRPr>
            </a:p>
          </p:txBody>
        </p:sp>
        <p:sp>
          <p:nvSpPr>
            <p:cNvPr id="50" name="Abgerundetes Rechteck 49"/>
            <p:cNvSpPr/>
            <p:nvPr/>
          </p:nvSpPr>
          <p:spPr bwMode="auto">
            <a:xfrm>
              <a:off x="4211960" y="4573878"/>
              <a:ext cx="1296146" cy="3261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>
                  <a:solidFill>
                    <a:schemeClr val="tx1"/>
                  </a:solidFill>
                  <a:cs typeface="Arial Unicode MS" charset="0"/>
                </a:rPr>
                <a:t>1</a:t>
              </a:r>
              <a:r>
                <a:rPr lang="de-DE" sz="600" dirty="0" smtClean="0">
                  <a:solidFill>
                    <a:schemeClr val="tx1"/>
                  </a:solidFill>
                  <a:cs typeface="Arial Unicode MS" charset="0"/>
                </a:rPr>
                <a:t> Ergebnis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 Unicode MS" charset="0"/>
              </a:endParaRPr>
            </a:p>
          </p:txBody>
        </p:sp>
        <p:cxnSp>
          <p:nvCxnSpPr>
            <p:cNvPr id="51" name="Gerade Verbindung mit Pfeil 50"/>
            <p:cNvCxnSpPr>
              <a:stCxn id="35" idx="3"/>
              <a:endCxn id="50" idx="1"/>
            </p:cNvCxnSpPr>
            <p:nvPr/>
          </p:nvCxnSpPr>
          <p:spPr bwMode="auto">
            <a:xfrm>
              <a:off x="3419874" y="4736941"/>
              <a:ext cx="79208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Gerade Verbindung mit Pfeil 55"/>
            <p:cNvCxnSpPr>
              <a:stCxn id="47" idx="3"/>
              <a:endCxn id="59" idx="1"/>
            </p:cNvCxnSpPr>
            <p:nvPr/>
          </p:nvCxnSpPr>
          <p:spPr bwMode="auto">
            <a:xfrm>
              <a:off x="5508106" y="2149390"/>
              <a:ext cx="508306" cy="83951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Abgerundetes Rechteck 58"/>
            <p:cNvSpPr/>
            <p:nvPr/>
          </p:nvSpPr>
          <p:spPr bwMode="auto">
            <a:xfrm>
              <a:off x="6016411" y="2825845"/>
              <a:ext cx="1296146" cy="326126"/>
            </a:xfrm>
            <a:prstGeom prst="roundRect">
              <a:avLst/>
            </a:prstGeom>
            <a:solidFill>
              <a:srgbClr val="00B8FF">
                <a:alpha val="25000"/>
              </a:srgbClr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de-DE" sz="600" dirty="0">
                  <a:solidFill>
                    <a:schemeClr val="tx1"/>
                  </a:solidFill>
                  <a:cs typeface="Arial Unicode MS" charset="0"/>
                </a:rPr>
                <a:t>0 Ergebnisse</a:t>
              </a:r>
            </a:p>
          </p:txBody>
        </p:sp>
        <p:sp>
          <p:nvSpPr>
            <p:cNvPr id="62" name="Abgerundetes Rechteck 61"/>
            <p:cNvSpPr/>
            <p:nvPr/>
          </p:nvSpPr>
          <p:spPr bwMode="auto">
            <a:xfrm>
              <a:off x="6012161" y="3662351"/>
              <a:ext cx="1296146" cy="3261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600" dirty="0">
                  <a:solidFill>
                    <a:schemeClr val="tx1"/>
                  </a:solidFill>
                  <a:cs typeface="Arial Unicode MS" charset="0"/>
                </a:rPr>
                <a:t>1</a:t>
              </a:r>
              <a:r>
                <a:rPr lang="de-DE" sz="600" dirty="0" smtClean="0">
                  <a:solidFill>
                    <a:schemeClr val="tx1"/>
                  </a:solidFill>
                  <a:cs typeface="Arial Unicode MS" charset="0"/>
                </a:rPr>
                <a:t> Ergebnis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 Unicode MS" charset="0"/>
              </a:endParaRPr>
            </a:p>
          </p:txBody>
        </p:sp>
        <p:cxnSp>
          <p:nvCxnSpPr>
            <p:cNvPr id="63" name="Gerade Verbindung mit Pfeil 62"/>
            <p:cNvCxnSpPr>
              <a:stCxn id="50" idx="3"/>
              <a:endCxn id="62" idx="1"/>
            </p:cNvCxnSpPr>
            <p:nvPr/>
          </p:nvCxnSpPr>
          <p:spPr bwMode="auto">
            <a:xfrm flipV="1">
              <a:off x="5508106" y="3825415"/>
              <a:ext cx="504055" cy="91152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5796134" y="4992051"/>
              <a:ext cx="2952330" cy="4986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80975" indent="-180975">
                <a:spcBef>
                  <a:spcPts val="1125"/>
                </a:spcBef>
                <a:buClr>
                  <a:srgbClr val="000000"/>
                </a:buClr>
                <a:buSzPct val="52000"/>
                <a:buFont typeface="Times New Roman" pitchFamily="16" charset="0"/>
                <a:buBlip>
                  <a:blip r:embed="rId3"/>
                </a:buBlip>
                <a:tabLst>
                  <a:tab pos="180975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  <a:t>Prüfung Preis</a:t>
              </a:r>
              <a:b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</a:br>
              <a:r>
                <a:rPr lang="de-DE" sz="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cs typeface="Arial Unicode MS" charset="0"/>
                </a:rPr>
                <a:t>bestes Ergebnis</a:t>
              </a:r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811462" cy="7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39552" y="4265554"/>
            <a:ext cx="6336703" cy="2043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Analyseergebnisse BA-Quote</a:t>
            </a: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pro Provider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Provider übergreifend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17444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Qualitätsmanagement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5603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Zusammenfassung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Zukunftsvision Qualitätsmanagement umsetzen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Transparenz aus einer Hand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Teamempfinden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g</a:t>
            </a: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egenseitiges Voranbringen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</a:t>
            </a: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öchste Zufriedenheit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Auf eine gute Zusammenarbeit!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algn="ctr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1715943" cy="167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14107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255000" cy="351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Ausgangssituation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Planung Anbindungen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Zielsetzung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Architekturanpassung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Planung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Weitere Provider</a:t>
            </a:r>
          </a:p>
        </p:txBody>
      </p:sp>
      <p:pic>
        <p:nvPicPr>
          <p:cNvPr id="6148" name="Picture 4" descr="Hotels Near T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1700808"/>
            <a:ext cx="3253729" cy="32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7060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8" y="758825"/>
            <a:ext cx="8471668" cy="5475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Ausgangssituation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Existierende Schnittstellen schwer zu betreuen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f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ehlerhaft in selten auftretenden Situationen</a:t>
            </a:r>
            <a:b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z.B. Kombinationen von Angeboten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Einschränkungen bei Besonderheiten</a:t>
            </a:r>
            <a:b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</a:b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z.B. Abweichende Prioritätensteuerung bei Angeboten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nvollständig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Kinderpreise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Sind </a:t>
            </a:r>
            <a:r>
              <a:rPr lang="de-DE" sz="20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Babies</a:t>
            </a: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buchbar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Steuerung von X=Y (Erster/Letzter Tag, Billigster etc.)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Entscheidung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Überarbeiten / Neu machen</a:t>
            </a:r>
          </a:p>
        </p:txBody>
      </p:sp>
      <p:pic>
        <p:nvPicPr>
          <p:cNvPr id="6148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16361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831709" cy="5903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MTS						&lt; 2010				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Jumbo						&lt; 2010				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Tourico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					&lt; 2010				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HBD					2012 / 2013 neu	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GTA						2012			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Onholiday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				2012			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Sejour						2013 / 2014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MPIO						2012 / 2014		fertig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NTI							2013 / 2014	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Abschlußtest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	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Portimar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				März / April 2014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DTS 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(DER </a:t>
            </a:r>
            <a:r>
              <a:rPr lang="de-DE" sz="16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Touristic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Services)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April / Mai 2014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Desert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Adventures			April / Mai 2014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Lowcostbeds				Mai  / Juni 2014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Haiko Gerdes\AppData\Local\Microsoft\Windows\Temporary Internet Files\Content.IE5\TBOG29FL\dglxasse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18" y="1045872"/>
            <a:ext cx="4389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aiko Gerdes\AppData\Local\Microsoft\Windows\Temporary Internet Files\Content.IE5\TBOG29FL\dglxasse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05912"/>
            <a:ext cx="4389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aiko Gerdes\AppData\Local\Microsoft\Windows\Temporary Internet Files\Content.IE5\TBOG29FL\dglxasse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5952"/>
            <a:ext cx="4389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aiko Gerdes\AppData\Local\Microsoft\Windows\Temporary Internet Files\Content.IE5\TBOG29FL\dglxasse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25992"/>
            <a:ext cx="4389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aiko Gerdes\AppData\Local\Microsoft\Windows\Temporary Internet Files\Content.IE5\TBOG29FL\dglxasse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64" y="2476390"/>
            <a:ext cx="4389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aiko Gerdes\AppData\Local\Microsoft\Windows\Temporary Internet Files\Content.IE5\TBOG29FL\dglxasse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64" y="2846072"/>
            <a:ext cx="4389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aiko Gerdes\AppData\Local\Microsoft\Windows\Temporary Internet Files\Content.IE5\TBOG29FL\dglxasse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64" y="3206112"/>
            <a:ext cx="4389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0559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5326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(MTS) 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öchentliche Verarbeitung Stammdaten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öchentliche Volllieferung (Preise und Verfügbarkeiten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ägliche inkrementelle Lieferung aller Änderungen (einziger Inkrementeller Import)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Stop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Sales erst um 23:00 :=&gt; zweite Lieferung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Erweiterung neue Agentur 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Ägypten Version 2.2.2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roße Last bei der Volllieferung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Einigermaßen stabil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Umstellung auf </a:t>
            </a:r>
            <a:r>
              <a:rPr lang="de-DE" sz="16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TravelKissCodes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im 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März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leinere </a:t>
            </a:r>
            <a:r>
              <a:rPr lang="de-DE" sz="16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Bugfixes</a:t>
            </a: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32170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72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(Jumbo) 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öchentliche Verarbeitung Stammdaten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ägliche Volllieferung (Preise und Verfügbarkeiten)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Probleme bei der Kombination von Angeboten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Probleme bei Tickets zum Basic (Disneytickets pro Tag anders)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roße Last wenn alle Varianten berücksichtigt werden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einigermaßen stabil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kleinere </a:t>
            </a:r>
            <a:r>
              <a:rPr lang="de-DE" sz="16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Bugfixes</a:t>
            </a: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28563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077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Tourico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(Entwicklung vor 2012)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ormaler Import in den PAC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Preise und Verfügbarkeiten über Webservice abgefragt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eilweise Probleme mit fehlenden Hotels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enig Einfluss, da Bereitstellung für den Webservice unklar 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einigermaßen stabil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kleinere </a:t>
            </a:r>
            <a:r>
              <a:rPr lang="de-DE" sz="16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Bugfixes</a:t>
            </a: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55246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5724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(HBD)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urde als Netto Cash Import neu erstellt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ekommt alle 6 – 8 Wochen Update von HBD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erarbeitet ca. 1 Terra Byte Daten pro Tag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eschäftigt separate Architektur von 2 Servern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Große Last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Einigermaßen stabil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enig Transparenz für uns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Handling </a:t>
            </a:r>
            <a:r>
              <a:rPr lang="de-DE" sz="16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fee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– kommt wieder raus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max. Kinderalter pro Hotel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Transferbuchungen an Flughäfen mit mehreren Regionen (z.B. Kreta)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53363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Rückblick 2013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74402E-E2EF-45D6-B338-8E9042137E5B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200" smtClean="0"/>
          </a:p>
        </p:txBody>
      </p:sp>
      <p:sp>
        <p:nvSpPr>
          <p:cNvPr id="410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9552" y="764704"/>
            <a:ext cx="8255000" cy="5162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Kennzahlen 2011/2012 vs. 2012/2013</a:t>
            </a:r>
            <a:endParaRPr 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Umsatz</a:t>
            </a: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 </a:t>
            </a:r>
            <a:endParaRPr 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250 Millionen zu 300 Millionen</a:t>
            </a:r>
            <a:endParaRPr 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20 % Wachstum</a:t>
            </a:r>
            <a:endParaRPr 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Paxe</a:t>
            </a:r>
            <a:endParaRPr 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500.000 zu 600.000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20 % Wachstum</a:t>
            </a:r>
            <a:endParaRPr 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BAs</a:t>
            </a:r>
            <a:endParaRPr 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Ca. 1 Millionen pro Tag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Angebote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Ca. 500 Millionen pro Tag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Wachstum 2013 / 2014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32012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3059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(GTA)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(Entwicklung 2012)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ormaler Import in den PAC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Preise und Verfügbarkeiten über Webservice abgefragt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Unklarheiten bei Kinderbelegungen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inigermaßen stabil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Verarbeitung von Special </a:t>
            </a:r>
            <a:r>
              <a:rPr lang="de-DE" sz="16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Offer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anpassen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Verarbeitung aller Zimmerarten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Beschränkung des Importes auf relevante Hotels / Regionen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0420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3336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onholiday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(Entwicklung 2012)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ormaler Import in den PAC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Preise und Verfügbarkeiten werden als csv geliefert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einigermaßen stabil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eine große Last ??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32752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52933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sejour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Sejour System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Einsatz bei mehreren Agenturen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Abweichungen in der Anlage der Daten mit Auswirkungen auf den Import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(Entwicklung in 2013)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ormaler Import in den PAC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Import der Kinderpreise - Februar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j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ede neue Agentur bedeutet Tests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einigermaßen stabil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Transferbuchungen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Cancel</a:t>
            </a: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61342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690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(MPIO)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(Fertig Februar / März)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ormaler Import in den PAC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Import der Kinderpreise - Februar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ktuell alle Importthemen abgeschlossen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umfangreichere Nutzung beginnt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pezielle Anreisetage		bis Mitte März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Reimport Button			bis Mitte März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Storno Button			bis Mitte März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Transfer Buchungen		Q3 / Q4</a:t>
            </a: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12057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952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(NTI)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(Fertig Februar / März 2014)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öchentlicher Import der Stammdaten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äglicher Vollimport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ormaler Import in den PAC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etzte Prüfungen der PK-Quote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Prüfung der mehrfachen Anwendung von X=Y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Nutzung beginnt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Reimport Button			bis Mitte April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Storno Button			bis Mitte April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Transfer Buchungen		Q3 / Q4</a:t>
            </a: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56897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429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Portimar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(geplant März 2014)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öchentlicher Import der Stammdaten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äglicher Vollimport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ormaler Import in den PAC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Vergleichbar NTI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konkrete Ergebnisse fehlen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atsächliches Ergebnis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05998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575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(DTS)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(geplant März / April 2014)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öchentlicher Import der Stammdaten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äglicher Vollimport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ormaler Import in den PAC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ä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hnlich wie MTS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rste Importe Testhotel erledigt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eitere Testdaten 	- fehlen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Testanbindung		- fehlt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ollständige Doku	- fehlt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öglicherweise schnell / konkrete Aussage aber noch nicht möglich 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tatsächliches Ergebnis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56666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367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Desert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Adventures)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(geplant April / Mai 2014)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öchentlicher Import der Stammdaten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äglicher Vollimport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ormaler Import in den PAC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Schwierigkeiten bei der Abbildung der Angebote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Teil vom Import fertig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Buchungsschnittstelle fertig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mfangreiche Nutzung</a:t>
            </a: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00167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04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Stand der Anbindungen (Lowcostbeds)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(geplant Mai / Juni 2014)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öchentlicher Import der Stammdaten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äglicher Vollimport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ormaler Import in den PAC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och in der Planung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Summary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50941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969255"/>
            <a:ext cx="6336703" cy="789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Architekturanpassung 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Gesamtprozess Import – Export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624816" y="1916832"/>
            <a:ext cx="847328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Eigenerfasst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24816" y="3195022"/>
            <a:ext cx="85084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cs typeface="Arial Unicode MS" charset="0"/>
              </a:rPr>
              <a:t>HBD</a:t>
            </a:r>
            <a:endParaRPr lang="de-DE" sz="1400" dirty="0">
              <a:solidFill>
                <a:schemeClr val="tx1"/>
              </a:solidFill>
              <a:cs typeface="Arial Unicode MS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24816" y="2571379"/>
            <a:ext cx="850840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e-DE" sz="1600" dirty="0" smtClean="0">
                <a:solidFill>
                  <a:schemeClr val="tx1"/>
                </a:solidFill>
                <a:cs typeface="Arial Unicode MS" charset="0"/>
              </a:rPr>
              <a:t>MTS</a:t>
            </a:r>
            <a:endParaRPr lang="de-DE" sz="1600" dirty="0">
              <a:solidFill>
                <a:schemeClr val="tx1"/>
              </a:solidFill>
              <a:cs typeface="Arial Unicode MS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299494" y="1916832"/>
            <a:ext cx="976362" cy="8348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PAC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51920" y="5149251"/>
            <a:ext cx="4824536" cy="728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Parallele Verarbeitung der neuen Struktur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Prüfung und Umstellung, wenn bewährt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7010871" y="2227843"/>
            <a:ext cx="1089521" cy="1330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INFX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5" name="Gerade Verbindung mit Pfeil 4"/>
          <p:cNvCxnSpPr>
            <a:stCxn id="2" idx="3"/>
            <a:endCxn id="12" idx="1"/>
          </p:cNvCxnSpPr>
          <p:nvPr/>
        </p:nvCxnSpPr>
        <p:spPr bwMode="auto">
          <a:xfrm>
            <a:off x="1472144" y="2168860"/>
            <a:ext cx="827350" cy="1653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Gerade Verbindung mit Pfeil 6"/>
          <p:cNvCxnSpPr>
            <a:stCxn id="10" idx="3"/>
            <a:endCxn id="12" idx="1"/>
          </p:cNvCxnSpPr>
          <p:nvPr/>
        </p:nvCxnSpPr>
        <p:spPr bwMode="auto">
          <a:xfrm flipV="1">
            <a:off x="1475656" y="2334256"/>
            <a:ext cx="823838" cy="4891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Gerade Verbindung mit Pfeil 18"/>
          <p:cNvCxnSpPr>
            <a:stCxn id="9" idx="3"/>
            <a:endCxn id="31" idx="1"/>
          </p:cNvCxnSpPr>
          <p:nvPr/>
        </p:nvCxnSpPr>
        <p:spPr bwMode="auto">
          <a:xfrm flipV="1">
            <a:off x="1475656" y="3438954"/>
            <a:ext cx="823838" cy="8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Gerade Verbindung mit Pfeil 20"/>
          <p:cNvCxnSpPr>
            <a:stCxn id="25" idx="3"/>
            <a:endCxn id="14" idx="1"/>
          </p:cNvCxnSpPr>
          <p:nvPr/>
        </p:nvCxnSpPr>
        <p:spPr bwMode="auto">
          <a:xfrm flipV="1">
            <a:off x="6506815" y="2893118"/>
            <a:ext cx="504056" cy="32479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 bwMode="auto">
          <a:xfrm>
            <a:off x="5530453" y="2838439"/>
            <a:ext cx="976362" cy="75895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Cache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299494" y="3021530"/>
            <a:ext cx="976362" cy="834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Netto Cache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32" name="Gerade Verbindung mit Pfeil 31"/>
          <p:cNvCxnSpPr>
            <a:stCxn id="12" idx="3"/>
            <a:endCxn id="44" idx="1"/>
          </p:cNvCxnSpPr>
          <p:nvPr/>
        </p:nvCxnSpPr>
        <p:spPr bwMode="auto">
          <a:xfrm>
            <a:off x="3275856" y="2334256"/>
            <a:ext cx="648072" cy="6733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Gerade Verbindung mit Pfeil 32"/>
          <p:cNvCxnSpPr>
            <a:stCxn id="31" idx="3"/>
            <a:endCxn id="43" idx="1"/>
          </p:cNvCxnSpPr>
          <p:nvPr/>
        </p:nvCxnSpPr>
        <p:spPr bwMode="auto">
          <a:xfrm>
            <a:off x="3275856" y="3438954"/>
            <a:ext cx="648072" cy="7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hteck 35"/>
          <p:cNvSpPr/>
          <p:nvPr/>
        </p:nvSpPr>
        <p:spPr bwMode="auto">
          <a:xfrm>
            <a:off x="2299643" y="4083139"/>
            <a:ext cx="976362" cy="8348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PAC - Neu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624816" y="4082014"/>
            <a:ext cx="847328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Eigenerfasst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39" name="Gerade Verbindung mit Pfeil 38"/>
          <p:cNvCxnSpPr>
            <a:stCxn id="38" idx="3"/>
            <a:endCxn id="36" idx="1"/>
          </p:cNvCxnSpPr>
          <p:nvPr/>
        </p:nvCxnSpPr>
        <p:spPr bwMode="auto">
          <a:xfrm>
            <a:off x="1472144" y="4334042"/>
            <a:ext cx="827499" cy="1665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hteck 41"/>
          <p:cNvSpPr/>
          <p:nvPr/>
        </p:nvSpPr>
        <p:spPr bwMode="auto">
          <a:xfrm>
            <a:off x="3923928" y="3661392"/>
            <a:ext cx="976362" cy="42062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PAC2Cache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3923928" y="3229344"/>
            <a:ext cx="976362" cy="42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PAC2Cache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3923928" y="2797296"/>
            <a:ext cx="976362" cy="42062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PAC2Cache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47" name="Gerade Verbindung mit Pfeil 46"/>
          <p:cNvCxnSpPr>
            <a:stCxn id="36" idx="3"/>
            <a:endCxn id="42" idx="1"/>
          </p:cNvCxnSpPr>
          <p:nvPr/>
        </p:nvCxnSpPr>
        <p:spPr bwMode="auto">
          <a:xfrm flipV="1">
            <a:off x="3276005" y="3871703"/>
            <a:ext cx="647923" cy="6288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Gerade Verbindung mit Pfeil 49"/>
          <p:cNvCxnSpPr>
            <a:stCxn id="43" idx="3"/>
            <a:endCxn id="25" idx="1"/>
          </p:cNvCxnSpPr>
          <p:nvPr/>
        </p:nvCxnSpPr>
        <p:spPr bwMode="auto">
          <a:xfrm flipV="1">
            <a:off x="4900290" y="3217916"/>
            <a:ext cx="630163" cy="221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hteck 52"/>
          <p:cNvSpPr/>
          <p:nvPr/>
        </p:nvSpPr>
        <p:spPr bwMode="auto">
          <a:xfrm>
            <a:off x="1619672" y="5253778"/>
            <a:ext cx="977017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Buchung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49" name="Gerade Verbindung mit Pfeil 48"/>
          <p:cNvCxnSpPr>
            <a:stCxn id="53" idx="0"/>
            <a:endCxn id="38" idx="3"/>
          </p:cNvCxnSpPr>
          <p:nvPr/>
        </p:nvCxnSpPr>
        <p:spPr bwMode="auto">
          <a:xfrm flipH="1" flipV="1">
            <a:off x="1472144" y="4334042"/>
            <a:ext cx="636037" cy="9197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Rechteck 55"/>
          <p:cNvSpPr/>
          <p:nvPr/>
        </p:nvSpPr>
        <p:spPr bwMode="auto">
          <a:xfrm>
            <a:off x="5539854" y="3741610"/>
            <a:ext cx="976362" cy="75895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Kalku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. OTDS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57" name="Gerade Verbindung mit Pfeil 56"/>
          <p:cNvCxnSpPr>
            <a:stCxn id="44" idx="3"/>
            <a:endCxn id="25" idx="1"/>
          </p:cNvCxnSpPr>
          <p:nvPr/>
        </p:nvCxnSpPr>
        <p:spPr bwMode="auto">
          <a:xfrm>
            <a:off x="4900290" y="3007607"/>
            <a:ext cx="630163" cy="2103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Gerade Verbindung mit Pfeil 59"/>
          <p:cNvCxnSpPr/>
          <p:nvPr/>
        </p:nvCxnSpPr>
        <p:spPr bwMode="auto">
          <a:xfrm flipV="1">
            <a:off x="4900290" y="3212976"/>
            <a:ext cx="630163" cy="6908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Gerade Verbindung mit Pfeil 62"/>
          <p:cNvCxnSpPr>
            <a:stCxn id="42" idx="3"/>
            <a:endCxn id="56" idx="1"/>
          </p:cNvCxnSpPr>
          <p:nvPr/>
        </p:nvCxnSpPr>
        <p:spPr bwMode="auto">
          <a:xfrm>
            <a:off x="4900290" y="3871703"/>
            <a:ext cx="639564" cy="2493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Rechteck 67"/>
          <p:cNvSpPr/>
          <p:nvPr/>
        </p:nvSpPr>
        <p:spPr bwMode="auto">
          <a:xfrm>
            <a:off x="7010870" y="3742996"/>
            <a:ext cx="1089521" cy="11507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OTDS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69" name="Gerade Verbindung mit Pfeil 68"/>
          <p:cNvCxnSpPr>
            <a:stCxn id="56" idx="3"/>
            <a:endCxn id="68" idx="1"/>
          </p:cNvCxnSpPr>
          <p:nvPr/>
        </p:nvCxnSpPr>
        <p:spPr bwMode="auto">
          <a:xfrm>
            <a:off x="6516216" y="4121087"/>
            <a:ext cx="494654" cy="1972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Rechteck 77"/>
          <p:cNvSpPr/>
          <p:nvPr/>
        </p:nvSpPr>
        <p:spPr bwMode="auto">
          <a:xfrm>
            <a:off x="624816" y="4749722"/>
            <a:ext cx="834072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e-DE" sz="1600" dirty="0" smtClean="0">
                <a:solidFill>
                  <a:schemeClr val="tx1"/>
                </a:solidFill>
                <a:cs typeface="Arial Unicode MS" charset="0"/>
              </a:rPr>
              <a:t>MTS</a:t>
            </a:r>
            <a:endParaRPr lang="de-DE" sz="1600" dirty="0">
              <a:solidFill>
                <a:schemeClr val="tx1"/>
              </a:solidFill>
              <a:cs typeface="Arial Unicode MS" charset="0"/>
            </a:endParaRPr>
          </a:p>
        </p:txBody>
      </p:sp>
      <p:cxnSp>
        <p:nvCxnSpPr>
          <p:cNvPr id="81" name="Gerade Verbindung mit Pfeil 80"/>
          <p:cNvCxnSpPr>
            <a:stCxn id="78" idx="3"/>
            <a:endCxn id="36" idx="1"/>
          </p:cNvCxnSpPr>
          <p:nvPr/>
        </p:nvCxnSpPr>
        <p:spPr bwMode="auto">
          <a:xfrm flipV="1">
            <a:off x="1458888" y="4500563"/>
            <a:ext cx="840755" cy="5011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Gerade Verbindung mit Pfeil 83"/>
          <p:cNvCxnSpPr>
            <a:stCxn id="53" idx="0"/>
            <a:endCxn id="78" idx="3"/>
          </p:cNvCxnSpPr>
          <p:nvPr/>
        </p:nvCxnSpPr>
        <p:spPr bwMode="auto">
          <a:xfrm flipH="1" flipV="1">
            <a:off x="1458888" y="5001750"/>
            <a:ext cx="649293" cy="2520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05040001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6" grpId="0" animBg="1"/>
      <p:bldP spid="38" grpId="0" animBg="1"/>
      <p:bldP spid="42" grpId="0" animBg="1"/>
      <p:bldP spid="53" grpId="0" animBg="1"/>
      <p:bldP spid="56" grpId="0" animBg="1"/>
      <p:bldP spid="68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Rückblick 2013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74402E-E2EF-45D6-B338-8E9042137E5B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200" smtClean="0"/>
          </a:p>
        </p:txBody>
      </p:sp>
      <p:sp>
        <p:nvSpPr>
          <p:cNvPr id="410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1041263"/>
            <a:ext cx="82550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latin typeface="Verdana" pitchFamily="32" charset="0"/>
                <a:cs typeface="Arial Unicode MS" charset="0"/>
              </a:rPr>
              <a:t>Teamaufbau  2013</a:t>
            </a:r>
            <a:endParaRPr 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67544" y="1988840"/>
            <a:ext cx="2232248" cy="1886193"/>
            <a:chOff x="467544" y="1988840"/>
            <a:chExt cx="2232248" cy="1886193"/>
          </a:xfrm>
        </p:grpSpPr>
        <p:pic>
          <p:nvPicPr>
            <p:cNvPr id="1026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988840"/>
              <a:ext cx="1389726" cy="1319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76250" y="3503520"/>
              <a:ext cx="2223542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80975" indent="-180975">
                <a:spcBef>
                  <a:spcPts val="1125"/>
                </a:spcBef>
                <a:buClr>
                  <a:srgbClr val="000000"/>
                </a:buClr>
                <a:buSzPct val="52000"/>
                <a:buFont typeface="Times New Roman" pitchFamily="16" charset="0"/>
                <a:buBlip>
                  <a:blip r:embed="rId4"/>
                </a:buBlip>
                <a:tabLst>
                  <a:tab pos="180975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ea typeface="+mn-ea"/>
                  <a:cs typeface="Arial Unicode MS" charset="0"/>
                </a:rPr>
                <a:t>3 Abgänge	</a:t>
              </a: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15121" y="4511632"/>
            <a:ext cx="8255000" cy="789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latin typeface="Verdana" pitchFamily="32" charset="0"/>
                <a:cs typeface="Arial Unicode MS" charset="0"/>
              </a:rPr>
              <a:t>Teamaufbau  2014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	</a:t>
            </a: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												Gesamtteam	18-19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5868144" y="1988840"/>
            <a:ext cx="2520280" cy="1883681"/>
            <a:chOff x="5868144" y="1988840"/>
            <a:chExt cx="2520280" cy="1883681"/>
          </a:xfrm>
        </p:grpSpPr>
        <p:pic>
          <p:nvPicPr>
            <p:cNvPr id="1027" name="Picture 3" descr="C:\Users\Haiko Gerdes\AppData\Local\Microsoft\Windows\Temporary Internet Files\Content.IE5\TBOG29FL\MC90024036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988840"/>
              <a:ext cx="2316880" cy="1183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5868144" y="3501008"/>
              <a:ext cx="252028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buClr>
                  <a:srgbClr val="000000"/>
                </a:buClr>
                <a:buSzPct val="52000"/>
                <a:tabLst>
                  <a:tab pos="180975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ea typeface="+mn-ea"/>
                  <a:cs typeface="Arial Unicode MS" charset="0"/>
                </a:rPr>
                <a:t>Gesamtteam  16 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2699792" y="1994135"/>
            <a:ext cx="2016224" cy="1866913"/>
            <a:chOff x="2699792" y="2005608"/>
            <a:chExt cx="2016224" cy="1866913"/>
          </a:xfrm>
        </p:grpSpPr>
        <p:pic>
          <p:nvPicPr>
            <p:cNvPr id="11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592" y="2005608"/>
              <a:ext cx="1389726" cy="1319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699792" y="3501008"/>
              <a:ext cx="2016224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80975" indent="-180975">
                <a:spcBef>
                  <a:spcPts val="1125"/>
                </a:spcBef>
                <a:buClr>
                  <a:srgbClr val="000000"/>
                </a:buClr>
                <a:buSzPct val="52000"/>
                <a:buFont typeface="Times New Roman" pitchFamily="16" charset="0"/>
                <a:buBlip>
                  <a:blip r:embed="rId4"/>
                </a:buBlip>
                <a:tabLst>
                  <a:tab pos="180975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2" charset="0"/>
                  <a:ea typeface="+mn-ea"/>
                  <a:cs typeface="Arial Unicode MS" charset="0"/>
                </a:rPr>
                <a:t>8 Zugänge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6309242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785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eigenerfasste Hotels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ollständig überarbeiten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Zielsetzung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Lösung der Zugriffsprobleme komplexer Hotels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Umsetzung von aktuellen Anforderungen</a:t>
            </a:r>
          </a:p>
          <a:p>
            <a:pPr marL="1781175" lvl="3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eparate Erfassung Verpflegung</a:t>
            </a:r>
          </a:p>
          <a:p>
            <a:pPr marL="1781175" lvl="3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Etc.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Einsatz neuer Technologien (DB und Programmiersprache)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Planung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or FVW Kongress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55608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572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PAC - neu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ollständig überarbeiten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Zielsetzung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Abbildung mehrere Kinderalter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Abbildung </a:t>
            </a:r>
            <a:r>
              <a:rPr lang="de-DE" sz="16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Babies</a:t>
            </a: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Specials häufiger als Regel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Einsatz neuer Technologien (DB und Programmiersprache) </a:t>
            </a: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Vorteil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ehr Funktionalität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eniger Spalten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Nachteil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ehr Regeln :=&gt; mehr Berechnungen bis zum EK</a:t>
            </a:r>
          </a:p>
          <a:p>
            <a:pPr marL="1781175" lvl="3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eparate Erfassung Verpflegung</a:t>
            </a:r>
          </a:p>
          <a:p>
            <a:pPr marL="1781175" lvl="3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Etc.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Planung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Vor FVW Kongress</a:t>
            </a: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75806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307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PAC 2 Cache - erweitern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erweitern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Zielsetzung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arallele Verwendung / Vergleich möglich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Integration von 3 Quellen (PAC, PAC-neu, Netto Cache)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Einsatz 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neuer Technologien (DB und Programmiersprache) </a:t>
            </a: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Planung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Vor FVW Kongress</a:t>
            </a:r>
            <a:endParaRPr lang="de-DE" sz="20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0975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3910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Planung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arallele Umsetzung Gesamtprozess Import – Export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Erstellung OTDS Export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Schritt 1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igenerfasste Hotels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Termin spätestens FVW Kongress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Schritt 2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Ablösung der bestehenden Importe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Gesamtumstellung Import Prozess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Termin ITB 2015</a:t>
            </a: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7295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Hotelbereich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972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Weitere Provider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möglichst schnelle Umsetzung Umstellung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weitere Provider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ktuelle Liste in 2014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MPIO					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NTI							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Portimar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		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DTS 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(DER </a:t>
            </a:r>
            <a:r>
              <a:rPr lang="de-DE" sz="1600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Touristic</a:t>
            </a: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Services)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Desert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Adventures			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Lowcostbeds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Wie sollen weitere genannt / geplant werden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		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9" name="Picture 4" descr="Hotels Near T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4" y="762832"/>
            <a:ext cx="709761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33178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Flugbereich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32030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Ausgangssituation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verfügbare Importe 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geplante Importe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Buchungsschnittstellen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OW Handling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Anforderungen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Zielsetzungen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7411" name="Picture 3" descr="C:\Users\Haiko Gerdes\AppData\Local\Microsoft\Windows\Temporary Internet Files\Content.IE5\XHHVESSZ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5"/>
            <a:ext cx="368303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38913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Flugbereich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141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Ausgangssituation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RT-Tabelle (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Legs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redundant als Text)</a:t>
            </a:r>
          </a:p>
          <a:p>
            <a:pPr marL="923925" lvl="1" indent="-180975">
              <a:spcBef>
                <a:spcPts val="12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lle Importe und Exporte separate Prozesse</a:t>
            </a:r>
          </a:p>
          <a:p>
            <a:pPr marL="923925" lvl="1" indent="-180975">
              <a:spcBef>
                <a:spcPts val="12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Importe von Kontingenten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Buchung gegen xRes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Report PNL &amp; Buchungsstände</a:t>
            </a:r>
          </a:p>
          <a:p>
            <a:pPr marL="923925" lvl="1" indent="-180975">
              <a:spcBef>
                <a:spcPts val="12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Importe von virtuellen Flüge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Buchung gegen externe Systeme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Online Preis und Verfügbarkeit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7411" name="Picture 3" descr="C:\Users\Haiko Gerdes\AppData\Local\Microsoft\Windows\Temporary Internet Files\Content.IE5\XHHVESSZ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6712"/>
            <a:ext cx="1008112" cy="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5945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Flugbereich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972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verfügbare Importe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4"/>
                <a:ea typeface="Microsoft YaHei" pitchFamily="2"/>
                <a:cs typeface="Arial Unicode MS" pitchFamily="2"/>
              </a:rPr>
              <a:t>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Sun Express Pooling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TUI - Pooling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opodo Flight Engine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Airbis</a:t>
            </a: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AB - Pooling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Condor/DE - Pooling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Genius (ICC)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ICC – Low Importe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TFX – FTTS, EXPS, AITS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TFX – Linienflüge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AER – Linienflüge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7411" name="Picture 3" descr="C:\Users\Haiko Gerdes\AppData\Local\Microsoft\Windows\Temporary Internet Files\Content.IE5\XHHVESSZ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6712"/>
            <a:ext cx="1008112" cy="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2311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Flugbereich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3833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geplante Importe</a:t>
            </a: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4"/>
                <a:ea typeface="Microsoft YaHei" pitchFamily="2"/>
                <a:cs typeface="Arial Unicode MS" pitchFamily="2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EDF Import</a:t>
            </a:r>
          </a:p>
          <a:p>
            <a:pPr marL="1038225" lvl="3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roße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Anzahl von OWs</a:t>
            </a:r>
          </a:p>
          <a:p>
            <a:pPr marL="1038225" lvl="3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Entlastung der Kundensysteme durch zentrale Verarbeitung der Importe auf separatem Server</a:t>
            </a:r>
          </a:p>
          <a:p>
            <a:pPr marL="1038225" lvl="3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zentrale Generierung aller RTs</a:t>
            </a:r>
          </a:p>
          <a:p>
            <a:pPr marL="1038225" lvl="3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Verteilung der RTs auf die Kundenserver</a:t>
            </a:r>
          </a:p>
          <a:p>
            <a:pPr marL="1038225" lvl="3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581025" lvl="2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TUI - 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XML</a:t>
            </a: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038225" lvl="3" indent="-180975">
              <a:spcBef>
                <a:spcPts val="6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Ermöglicht direkte Preissteuerung der TUI</a:t>
            </a: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7411" name="Picture 3" descr="C:\Users\Haiko Gerdes\AppData\Local\Microsoft\Windows\Temporary Internet Files\Content.IE5\XHHVESSZ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6712"/>
            <a:ext cx="1008112" cy="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5855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Flugbereich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969255"/>
            <a:ext cx="6336703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EDF - Import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539552" y="2306120"/>
            <a:ext cx="1004600" cy="8348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EDF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cs typeface="Arial Unicode MS" charset="0"/>
              </a:rPr>
              <a:t>Lieferung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299494" y="2306120"/>
            <a:ext cx="976362" cy="8348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Import der OW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39552" y="4005064"/>
            <a:ext cx="5184576" cy="1115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&gt; 80 % des Aufwandes auf externem Server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Entlastung der Kundenserver</a:t>
            </a: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Qualität und Individualität bleiben unverändert</a:t>
            </a:r>
          </a:p>
        </p:txBody>
      </p:sp>
      <p:cxnSp>
        <p:nvCxnSpPr>
          <p:cNvPr id="5" name="Gerade Verbindung mit Pfeil 4"/>
          <p:cNvCxnSpPr>
            <a:stCxn id="2" idx="3"/>
            <a:endCxn id="12" idx="1"/>
          </p:cNvCxnSpPr>
          <p:nvPr/>
        </p:nvCxnSpPr>
        <p:spPr bwMode="auto">
          <a:xfrm>
            <a:off x="1544152" y="2723544"/>
            <a:ext cx="7553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Gerade Verbindung mit Pfeil 31"/>
          <p:cNvCxnSpPr>
            <a:stCxn id="12" idx="3"/>
            <a:endCxn id="44" idx="1"/>
          </p:cNvCxnSpPr>
          <p:nvPr/>
        </p:nvCxnSpPr>
        <p:spPr bwMode="auto">
          <a:xfrm>
            <a:off x="3275856" y="2723544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hteck 43"/>
          <p:cNvSpPr/>
          <p:nvPr/>
        </p:nvSpPr>
        <p:spPr bwMode="auto">
          <a:xfrm>
            <a:off x="3923928" y="2306120"/>
            <a:ext cx="1152128" cy="8348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Erzeugung der RT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57" name="Gerade Verbindung mit Pfeil 56"/>
          <p:cNvCxnSpPr>
            <a:stCxn id="44" idx="3"/>
            <a:endCxn id="58" idx="1"/>
          </p:cNvCxnSpPr>
          <p:nvPr/>
        </p:nvCxnSpPr>
        <p:spPr bwMode="auto">
          <a:xfrm flipV="1">
            <a:off x="5076056" y="1686184"/>
            <a:ext cx="1296144" cy="10373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1" name="Picture 3" descr="C:\Users\Haiko Gerdes\AppData\Local\Microsoft\Windows\Temporary Internet Files\Content.IE5\XHHVESSZ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6712"/>
            <a:ext cx="1008112" cy="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hteck 57"/>
          <p:cNvSpPr/>
          <p:nvPr/>
        </p:nvSpPr>
        <p:spPr bwMode="auto">
          <a:xfrm>
            <a:off x="6372200" y="1268760"/>
            <a:ext cx="1152128" cy="83484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Kunden</a:t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</a:b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System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6372200" y="2306120"/>
            <a:ext cx="1152128" cy="83484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Kunden</a:t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</a:b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System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6372200" y="3314232"/>
            <a:ext cx="1152128" cy="83484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Kunden</a:t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</a:b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System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62" name="Gerade Verbindung mit Pfeil 61"/>
          <p:cNvCxnSpPr>
            <a:stCxn id="44" idx="3"/>
            <a:endCxn id="59" idx="1"/>
          </p:cNvCxnSpPr>
          <p:nvPr/>
        </p:nvCxnSpPr>
        <p:spPr bwMode="auto">
          <a:xfrm>
            <a:off x="5076056" y="2723544"/>
            <a:ext cx="12961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rade Verbindung mit Pfeil 63"/>
          <p:cNvCxnSpPr>
            <a:stCxn id="44" idx="3"/>
            <a:endCxn id="61" idx="1"/>
          </p:cNvCxnSpPr>
          <p:nvPr/>
        </p:nvCxnSpPr>
        <p:spPr bwMode="auto">
          <a:xfrm>
            <a:off x="5076056" y="2723544"/>
            <a:ext cx="1296144" cy="10081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3748924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Rückblick 2013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74402E-E2EF-45D6-B338-8E9042137E5B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200" smtClean="0"/>
          </a:p>
        </p:txBody>
      </p:sp>
      <p:sp>
        <p:nvSpPr>
          <p:cNvPr id="410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55000" cy="5419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Erweiterung um Multiquellmarkt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Quellmärkte erfordern 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Spezifische Produkte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Abgestimmte Kalkulationen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Spezielle Vertriebskanäle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Lösung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Hotelimporte pro Quellmarkt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Kalkulation pro Quellmarkt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Separate Exporte pro Quellmarkt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Ansonsten integriertes System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Offen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Mehrsprachigkeit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56687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Flugbereich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880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Buchungsschnittstelle</a:t>
            </a:r>
          </a:p>
          <a:p>
            <a:pPr marL="923925" lvl="1" indent="-180975">
              <a:spcBef>
                <a:spcPts val="18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eigene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RT-Tabelle</a:t>
            </a:r>
          </a:p>
          <a:p>
            <a:pPr marL="923925" lvl="1" indent="-180975">
              <a:spcBef>
                <a:spcPts val="18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Traffics Serveyou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Inkl. Linienflüge FTTS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Inkl. Linienflüge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Softconnex</a:t>
            </a: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8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Genius (ICC)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Lowcost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&amp; Kontingente</a:t>
            </a: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800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Ypsilon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Linienflüge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Lowcost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(Planung)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7411" name="Picture 3" descr="C:\Users\Haiko Gerdes\AppData\Local\Microsoft\Windows\Temporary Internet Files\Content.IE5\XHHVESSZ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6712"/>
            <a:ext cx="1008112" cy="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5650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Flugbereich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311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eitere mögliche Buchungsschnittstelle</a:t>
            </a:r>
          </a:p>
          <a:p>
            <a:pPr marL="923925" lvl="1" indent="-180975">
              <a:spcBef>
                <a:spcPts val="18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Schnittstelle 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zu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Softconnex</a:t>
            </a: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18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Schnittstelle zu 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Condor</a:t>
            </a:r>
          </a:p>
          <a:p>
            <a:pPr marL="923925" lvl="1" indent="-180975">
              <a:spcBef>
                <a:spcPts val="18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Schnittstelle zu XQ – Turkey</a:t>
            </a:r>
          </a:p>
          <a:p>
            <a:pPr marL="923925" lvl="1" indent="-180975">
              <a:spcBef>
                <a:spcPts val="18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7411" name="Picture 3" descr="C:\Users\Haiko Gerdes\AppData\Local\Microsoft\Windows\Temporary Internet Files\Content.IE5\XHHVESSZ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6712"/>
            <a:ext cx="1008112" cy="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9458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Flugbereich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4110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Status OW Handling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Flüge werden als OW abgelegt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ugehörige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Legs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werden erzeugt oder zugeordnet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RTs werden aus OWs generiert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RT Generierung 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lle OWs besitzen ein Kombinationskennzeichen zur Steuerung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TOC-MIX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bietet die Möglichkeit zur TOC übergreifenden Kombination aller 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OWs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7411" name="Picture 3" descr="C:\Users\Haiko Gerdes\AppData\Local\Microsoft\Windows\Temporary Internet Files\Content.IE5\XHHVESSZ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6712"/>
            <a:ext cx="1008112" cy="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06058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Flugbereich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5680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Planung Qualitätsmaßnahmen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Einführung detailliertes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Logging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(2.2.2)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BA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BAB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Statistische Auswertungen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Kennzeichnung BA bei der BAB (2.2.3)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Verwendung Live Requests</a:t>
            </a:r>
          </a:p>
          <a:p>
            <a:pPr marL="1781175" lvl="3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Traffics</a:t>
            </a:r>
          </a:p>
          <a:p>
            <a:pPr marL="1781175" lvl="3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Linienflugschnittstellen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Messung BA-Quote beim Flug pro Provider (2.2.4)</a:t>
            </a: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Messung PK-Quote beim Flug (2.2.4)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Erzeugung Snapshot Tabelle beim Export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Prüfung gegen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Snapshottabelle</a:t>
            </a: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7411" name="Picture 3" descr="C:\Users\Haiko Gerdes\AppData\Local\Microsoft\Windows\Temporary Internet Files\Content.IE5\XHHVESSZ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6712"/>
            <a:ext cx="1008112" cy="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05478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Releaseplanung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Ausgangssituation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Zielsetzung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Kernthemen 2014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Terminplanung</a:t>
            </a:r>
          </a:p>
        </p:txBody>
      </p:sp>
      <p:pic>
        <p:nvPicPr>
          <p:cNvPr id="18434" name="Picture 2" descr="C:\Users\Haiko Gerdes\AppData\Local\Microsoft\Windows\Temporary Internet Files\Content.IE5\TBOG29FL\MC9004041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015316" cy="20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00800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Releaseplanung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5326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Ausgangssituation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Release werden verschoben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Planungen können nicht eingehalten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werden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Entwickler ausgelastet mit Fehlerbehebung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Systemkomponenten aufwendig zu betreuen (z.B. Stadis GW)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Ursachen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Instabilitäten im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Deploymentprozess</a:t>
            </a: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Einführung neuer Prozess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m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angelnde Ressourcen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Knapp Verdopplung des Teams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nstabile bzw. schlecht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wartbare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Software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Sukzessives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Refactoring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bestehender Komponenten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8434" name="Picture 2" descr="C:\Users\Haiko Gerdes\AppData\Local\Microsoft\Windows\Temporary Internet Files\Content.IE5\TBOG29FL\MC9004041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87" y="758825"/>
            <a:ext cx="7102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36438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Releaseplanung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692696"/>
            <a:ext cx="8682037" cy="5988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Zielsetzung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Planung von 5 Release in 2014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2.2.2	im März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2.2.3	im Mai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2.2.4	im Juli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2.2.5	im September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2.2.6	im November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Ablauf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Code </a:t>
            </a:r>
            <a:r>
              <a:rPr lang="de-DE" sz="16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Freeze</a:t>
            </a: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nterner Test 		+ 1 Woche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Staging Pilot Kunde	+ 1 Woche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Live Pilot Kunde		+ 1 Woche</a:t>
            </a: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Termine 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Kommunikation über Intranet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Inhalte </a:t>
            </a:r>
            <a:endParaRPr lang="de-DE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Kernthemen werden langfristig in die Release geplant &amp; kommuniziert</a:t>
            </a:r>
            <a:endParaRPr lang="de-DE" sz="1600" dirty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8434" name="Picture 2" descr="C:\Users\Haiko Gerdes\AppData\Local\Microsoft\Windows\Temporary Internet Files\Content.IE5\TBOG29FL\MC9004041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87" y="758825"/>
            <a:ext cx="7102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80774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Releaseplanung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355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Kernthemen – Ersatz STADIS GW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Bestehendes System nicht </a:t>
            </a:r>
            <a:r>
              <a:rPr lang="de-DE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wartbar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nicht änderbar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Lösung 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Erwerb eines fertigen Produktes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Integration in unsere Umgebung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chrittweiser Ersatz bestehender Gateways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</a:t>
            </a: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chrittweise Erweiterung der Funktionalität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8434" name="Picture 2" descr="C:\Users\Haiko Gerdes\AppData\Local\Microsoft\Windows\Temporary Internet Files\Content.IE5\TBOG29FL\MC9004041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87" y="758825"/>
            <a:ext cx="7102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66084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Releaseplanung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758825"/>
            <a:ext cx="8682037" cy="5129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Stadis </a:t>
            </a: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Gateway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Vorprodukt / reines Routing						- seit ca. 6 Mon. Bei Sabre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Anbindung 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 den Buchungskern 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				- 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Beta im März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Anbindung CETS						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- 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im März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Anbindung Pyton						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- 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im März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Anbindung an Ypsilon					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- 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im März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Erweiterung um SEPA / E-Mail			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- 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im März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Vollständige Ablösung 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bestehender 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GW	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- 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2.2.3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Direktanbindung Amadeus					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Q3</a:t>
            </a: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Direktanbindung Sabre					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	Q3</a:t>
            </a: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Bündelung der Anbindungen auf ein Gateway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	Q3</a:t>
            </a: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Erweiterung Stadis GW</a:t>
            </a:r>
          </a:p>
          <a:p>
            <a:pPr marL="62547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Funktionale Erweiterungen				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	Q3 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/ 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Q4</a:t>
            </a: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pic>
        <p:nvPicPr>
          <p:cNvPr id="18434" name="Picture 2" descr="C:\Users\Haiko Gerdes\AppData\Local\Microsoft\Windows\Temporary Internet Files\Content.IE5\TBOG29FL\MC9004041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87" y="758825"/>
            <a:ext cx="7102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6022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Releaseplanung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692696"/>
            <a:ext cx="8682037" cy="557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Kernthemen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Flug BA und PK-Quote				2.2.4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Umbau Hotelimport					2.2.4 / 2.2.5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OTDS Export							2.2.5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Ersatz STADIS GW					2.2.3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Direktanbindung an AMD				2.2.5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Erneuerung Buchungsverwaltung		2.2.6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Fertigstellung Monitoring				2.2.6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2.2.2	im März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2.2.3	im Mai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2.2.4	im Juli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2.2.5	im September</a:t>
            </a:r>
          </a:p>
          <a:p>
            <a:pPr marL="1323975" lvl="2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2.2.6	im November</a:t>
            </a: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8434" name="Picture 2" descr="C:\Users\Haiko Gerdes\AppData\Local\Microsoft\Windows\Temporary Internet Files\Content.IE5\TBOG29FL\MC9004041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87" y="758825"/>
            <a:ext cx="7102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1581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Rückblick 2013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74402E-E2EF-45D6-B338-8E9042137E5B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200" smtClean="0"/>
          </a:p>
        </p:txBody>
      </p:sp>
      <p:sp>
        <p:nvSpPr>
          <p:cNvPr id="410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55000" cy="583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Schrittweise Änderung der Systemarchitektur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Ziele 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Wartbarkeit erhöhen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Funktionale Erweiterungen ermöglichen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Zuverlässigkeit und Robustheit erhöhen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Risiken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„Vergessene“ Funktionalität wird ausgebaut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Seiteneffekte treten auf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Verschlechterung der Performance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Maßnahmen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Umfangreichere Systemdokumentationen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Unit Tests</a:t>
            </a: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63363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Releaseplanung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692696"/>
            <a:ext cx="8682037" cy="2018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Themen 2.2.3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Erweiterungen </a:t>
            </a:r>
            <a:r>
              <a:rPr lang="de-DE" sz="16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Exportconfig</a:t>
            </a: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Handling </a:t>
            </a:r>
            <a:r>
              <a:rPr lang="de-DE" sz="16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Pricefilter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/ </a:t>
            </a:r>
            <a:r>
              <a:rPr lang="de-DE" sz="1600" dirty="0" err="1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Occupancyfilter</a:t>
            </a: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 …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18434" name="Picture 2" descr="C:\Users\Haiko Gerdes\AppData\Local\Microsoft\Windows\Temporary Internet Files\Content.IE5\TBOG29FL\MC9004041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87" y="758825"/>
            <a:ext cx="7102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6887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cs typeface="Arial Unicode MS" charset="0"/>
              </a:rPr>
              <a:t>Kundenthemen / Feedback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692696"/>
            <a:ext cx="8682037" cy="169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Offene Themen / Anforderungen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_______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	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09960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96112-12ED-414E-A2F9-31484B3988C9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de-DE" altLang="de-DE" sz="1200" dirty="0" smtClean="0"/>
          </a:p>
        </p:txBody>
      </p:sp>
      <p:sp>
        <p:nvSpPr>
          <p:cNvPr id="5126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err="1" smtClean="0"/>
              <a:t>xRes</a:t>
            </a:r>
            <a:r>
              <a:rPr lang="de-DE" altLang="de-DE" sz="1200" dirty="0" smtClean="0"/>
              <a:t>© - </a:t>
            </a:r>
            <a:r>
              <a:rPr lang="de-DE" altLang="de-DE" sz="1200" dirty="0" err="1" smtClean="0"/>
              <a:t>TraSo</a:t>
            </a:r>
            <a:r>
              <a:rPr lang="de-DE" altLang="de-DE" sz="1200" dirty="0" smtClean="0"/>
              <a:t>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87" y="692696"/>
            <a:ext cx="8682037" cy="2079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cs typeface="Arial Unicode MS" charset="0"/>
            </a:endParaRPr>
          </a:p>
          <a:p>
            <a:pPr marL="180975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Danke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dass Ihr gekommen seid</a:t>
            </a: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dass Ihr Euch eingebracht habt</a:t>
            </a:r>
          </a:p>
          <a:p>
            <a:pPr lvl="1" indent="0">
              <a:spcBef>
                <a:spcPts val="600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  <a:p>
            <a:pPr marL="923925" lvl="1" indent="-180975">
              <a:spcBef>
                <a:spcPts val="600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 smtClean="0">
              <a:solidFill>
                <a:srgbClr val="000000"/>
              </a:solidFill>
              <a:latin typeface="Verdana" pitchFamily="32" charset="0"/>
              <a:cs typeface="Arial Unicode MS" charset="0"/>
            </a:endParaRPr>
          </a:p>
        </p:txBody>
      </p:sp>
      <p:pic>
        <p:nvPicPr>
          <p:cNvPr id="7" name="Picture 10" descr="C:\Users\GER\AppData\Local\Microsoft\Windows\Temporary Internet Files\Content.IE5\KCT8LATP\MC9002510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5792" y="3000686"/>
            <a:ext cx="4183596" cy="1724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023266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Verbesserungen Kundenprozess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74402E-E2EF-45D6-B338-8E9042137E5B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 sz="1200" smtClean="0"/>
          </a:p>
        </p:txBody>
      </p:sp>
      <p:sp>
        <p:nvSpPr>
          <p:cNvPr id="410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97" y="2805312"/>
            <a:ext cx="1048236" cy="498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525" y="2149039"/>
            <a:ext cx="2333808" cy="3438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1567" y="2014181"/>
            <a:ext cx="1672030" cy="45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823615"/>
            <a:ext cx="965130" cy="5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image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7063" y="2513958"/>
            <a:ext cx="1424019" cy="51478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46244"/>
            <a:ext cx="1387414" cy="62629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12977"/>
            <a:ext cx="1403961" cy="99293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27" y="3622048"/>
            <a:ext cx="1648393" cy="505525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55000" cy="820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11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Technische Prozesse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95875" y="764704"/>
            <a:ext cx="3408573" cy="820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11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Organisatorische Abläufe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107643" y="4120814"/>
            <a:ext cx="3408573" cy="820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11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Kommunikation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71339" y="4653136"/>
            <a:ext cx="3408573" cy="1656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11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Zielsetzung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11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Mehr Stabilität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11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Mehr Transparenz</a:t>
            </a:r>
            <a:endParaRPr 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02352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257175" y="692150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788" y="274638"/>
            <a:ext cx="8713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+mn-ea"/>
                <a:cs typeface="Arial Unicode MS" charset="0"/>
              </a:rPr>
              <a:t>Prozessveränderungen </a:t>
            </a:r>
            <a:endParaRPr lang="de-DE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74402E-E2EF-45D6-B338-8E9042137E5B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1200" smtClean="0"/>
          </a:p>
        </p:txBody>
      </p:sp>
      <p:sp>
        <p:nvSpPr>
          <p:cNvPr id="410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/>
              <a:t>xRes© - TraSo GmbH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55000" cy="42264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chemeClr val="tx1"/>
                </a:solidFill>
                <a:latin typeface="Verdana" pitchFamily="32" charset="0"/>
                <a:ea typeface="+mn-ea"/>
                <a:cs typeface="Arial Unicode MS" charset="0"/>
              </a:rPr>
              <a:t>Technische Veränderungen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chemeClr val="tx1"/>
                </a:solidFill>
                <a:latin typeface="Verdana" pitchFamily="32" charset="0"/>
                <a:ea typeface="+mn-ea"/>
                <a:cs typeface="Arial Unicode MS" charset="0"/>
              </a:rPr>
              <a:t>Deploymentprozess</a:t>
            </a:r>
            <a:endParaRPr lang="de-DE" dirty="0" smtClean="0">
              <a:solidFill>
                <a:schemeClr val="tx1"/>
              </a:solidFill>
              <a:latin typeface="Verdana" pitchFamily="32" charset="0"/>
              <a:ea typeface="+mn-ea"/>
              <a:cs typeface="Arial Unicode MS" charset="0"/>
              <a:sym typeface="Wingdings" panose="05000000000000000000" pitchFamily="2" charset="2"/>
            </a:endParaRP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err="1" smtClean="0">
                <a:solidFill>
                  <a:schemeClr val="tx1"/>
                </a:solidFill>
                <a:latin typeface="Verdana" pitchFamily="32" charset="0"/>
                <a:ea typeface="+mn-ea"/>
                <a:cs typeface="Arial Unicode MS" charset="0"/>
                <a:sym typeface="Wingdings" panose="05000000000000000000" pitchFamily="2" charset="2"/>
              </a:rPr>
              <a:t>git</a:t>
            </a:r>
            <a:endParaRPr lang="de-DE" dirty="0" smtClean="0">
              <a:solidFill>
                <a:schemeClr val="tx1"/>
              </a:solidFill>
              <a:latin typeface="Verdana" pitchFamily="32" charset="0"/>
              <a:ea typeface="+mn-ea"/>
              <a:cs typeface="Arial Unicode MS" charset="0"/>
              <a:sym typeface="Wingdings" panose="05000000000000000000" pitchFamily="2" charset="2"/>
            </a:endParaRPr>
          </a:p>
          <a:p>
            <a:pPr marL="1323975" lvl="2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latin typeface="Verdana" pitchFamily="32" charset="0"/>
                <a:ea typeface="+mn-ea"/>
                <a:cs typeface="Arial Unicode MS" charset="0"/>
                <a:sym typeface="Wingdings" panose="05000000000000000000" pitchFamily="2" charset="2"/>
              </a:rPr>
              <a:t>Beta Release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latin typeface="Verdana" pitchFamily="32" charset="0"/>
                <a:ea typeface="+mn-ea"/>
                <a:cs typeface="Arial Unicode MS" charset="0"/>
                <a:sym typeface="Wingdings" panose="05000000000000000000" pitchFamily="2" charset="2"/>
              </a:rPr>
              <a:t>Hotfixprozess</a:t>
            </a:r>
          </a:p>
          <a:p>
            <a:pPr lvl="1" indent="0">
              <a:spcBef>
                <a:spcPts val="1125"/>
              </a:spcBef>
              <a:buClr>
                <a:srgbClr val="000000"/>
              </a:buClr>
              <a:buSzPct val="52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dirty="0">
              <a:solidFill>
                <a:schemeClr val="tx1"/>
              </a:solidFill>
              <a:latin typeface="Verdana" pitchFamily="32" charset="0"/>
              <a:ea typeface="+mn-ea"/>
              <a:cs typeface="Arial Unicode MS" charset="0"/>
            </a:endParaRPr>
          </a:p>
          <a:p>
            <a:pPr marL="180975" indent="-180975">
              <a:spcBef>
                <a:spcPts val="1125"/>
              </a:spcBef>
              <a:buClr>
                <a:srgbClr val="000000"/>
              </a:buClr>
              <a:buSzPct val="5200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chemeClr val="tx1"/>
                </a:solidFill>
                <a:latin typeface="Verdana" pitchFamily="32" charset="0"/>
                <a:ea typeface="+mn-ea"/>
                <a:cs typeface="Arial Unicode MS" charset="0"/>
              </a:rPr>
              <a:t>Organisatorische Veränderungen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latin typeface="Verdana" pitchFamily="32" charset="0"/>
                <a:ea typeface="+mn-ea"/>
                <a:cs typeface="Arial Unicode MS" charset="0"/>
              </a:rPr>
              <a:t>Abstimmung neuer Anforderungen / Änderungen</a:t>
            </a:r>
          </a:p>
          <a:p>
            <a:pPr marL="923925" lvl="1" indent="-180975">
              <a:spcBef>
                <a:spcPts val="1125"/>
              </a:spcBef>
              <a:buClr>
                <a:srgbClr val="000000"/>
              </a:buClr>
              <a:buSzPct val="52000"/>
              <a:buFont typeface="Times New Roman" pitchFamily="16" charset="0"/>
              <a:buBlip>
                <a:blip r:embed="rId3"/>
              </a:buBlip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dirty="0" smtClean="0">
                <a:solidFill>
                  <a:schemeClr val="tx1"/>
                </a:solidFill>
                <a:latin typeface="Verdana" pitchFamily="32" charset="0"/>
                <a:ea typeface="+mn-ea"/>
                <a:cs typeface="Arial Unicode MS" charset="0"/>
              </a:rPr>
              <a:t>Kundenbesuche </a:t>
            </a:r>
            <a:endParaRPr lang="de-DE" dirty="0">
              <a:solidFill>
                <a:schemeClr val="tx1"/>
              </a:solidFill>
              <a:latin typeface="Verdana" pitchFamily="32" charset="0"/>
              <a:ea typeface="+mn-ea"/>
              <a:cs typeface="Arial Unicode MS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91264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2108</Words>
  <Application>Microsoft Office PowerPoint</Application>
  <PresentationFormat>Bildschirmpräsentation (4:3)</PresentationFormat>
  <Paragraphs>1028</Paragraphs>
  <Slides>72</Slides>
  <Notes>71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72</vt:i4>
      </vt:variant>
    </vt:vector>
  </HeadingPairs>
  <TitlesOfParts>
    <vt:vector size="73" baseType="lpstr">
      <vt:lpstr>Larissa-Design</vt:lpstr>
      <vt:lpstr>1. Kundenmeeting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Schnick</dc:creator>
  <cp:lastModifiedBy>Haiko Gerdes</cp:lastModifiedBy>
  <cp:revision>180</cp:revision>
  <cp:lastPrinted>2014-02-25T08:23:36Z</cp:lastPrinted>
  <dcterms:created xsi:type="dcterms:W3CDTF">2010-01-16T19:25:04Z</dcterms:created>
  <dcterms:modified xsi:type="dcterms:W3CDTF">2014-02-25T21:55:10Z</dcterms:modified>
</cp:coreProperties>
</file>