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7" r:id="rId3"/>
    <p:sldId id="259" r:id="rId4"/>
    <p:sldId id="272" r:id="rId5"/>
    <p:sldId id="27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61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C5D88-2969-4AFA-AB3D-459D48A80742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1548F-04E6-449B-8DD4-8604D05A9D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79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83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136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57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196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98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44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195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45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  <p:pic>
        <p:nvPicPr>
          <p:cNvPr id="5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3" y="95250"/>
            <a:ext cx="1773237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37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808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73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F317A-001B-45B2-9697-A2514108E38B}" type="datetimeFigureOut">
              <a:rPr lang="de-DE" smtClean="0"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A4B88-235D-4B30-8BDB-B80FE71464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291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Übersicht</a:t>
            </a:r>
          </a:p>
        </p:txBody>
      </p:sp>
      <p:sp>
        <p:nvSpPr>
          <p:cNvPr id="7172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912B279-F91C-4727-BE7B-85B3DA4614AC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 sz="1200" smtClean="0"/>
          </a:p>
        </p:txBody>
      </p:sp>
      <p:sp>
        <p:nvSpPr>
          <p:cNvPr id="7173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  <p:pic>
        <p:nvPicPr>
          <p:cNvPr id="717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1" y="787400"/>
            <a:ext cx="4746667" cy="554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787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10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423738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TT - Datamix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423738" y="314096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xRes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5796136" y="2096852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STADIS-GW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971600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971600" y="177281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cxnSp>
        <p:nvCxnSpPr>
          <p:cNvPr id="4" name="Gewinkelte Verbindung 3"/>
          <p:cNvCxnSpPr>
            <a:stCxn id="10" idx="3"/>
            <a:endCxn id="2" idx="1"/>
          </p:cNvCxnSpPr>
          <p:nvPr/>
        </p:nvCxnSpPr>
        <p:spPr>
          <a:xfrm>
            <a:off x="2123728" y="1232756"/>
            <a:ext cx="1300010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2195736" y="127427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7" name="Gewinkelte Verbindung 6"/>
          <p:cNvCxnSpPr>
            <a:stCxn id="2" idx="2"/>
            <a:endCxn id="8" idx="0"/>
          </p:cNvCxnSpPr>
          <p:nvPr/>
        </p:nvCxnSpPr>
        <p:spPr>
          <a:xfrm rot="5400000">
            <a:off x="3135706" y="2276872"/>
            <a:ext cx="1728192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347864" y="1927865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Datamix</a:t>
            </a:r>
            <a:endParaRPr lang="de-DE" sz="1200" dirty="0"/>
          </a:p>
        </p:txBody>
      </p:sp>
      <p:sp>
        <p:nvSpPr>
          <p:cNvPr id="18" name="Rechteck 17"/>
          <p:cNvSpPr/>
          <p:nvPr/>
        </p:nvSpPr>
        <p:spPr>
          <a:xfrm>
            <a:off x="5796136" y="1047219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Sabre</a:t>
            </a:r>
            <a:endParaRPr lang="de-DE" dirty="0"/>
          </a:p>
        </p:txBody>
      </p:sp>
      <p:cxnSp>
        <p:nvCxnSpPr>
          <p:cNvPr id="13" name="Gewinkelte Verbindung 12"/>
          <p:cNvCxnSpPr>
            <a:stCxn id="2" idx="3"/>
            <a:endCxn id="18" idx="1"/>
          </p:cNvCxnSpPr>
          <p:nvPr/>
        </p:nvCxnSpPr>
        <p:spPr>
          <a:xfrm flipV="1">
            <a:off x="4575866" y="1227239"/>
            <a:ext cx="1220270" cy="55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4932040" y="9087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XGATE</a:t>
            </a:r>
            <a:endParaRPr lang="de-DE" sz="1200" dirty="0"/>
          </a:p>
        </p:txBody>
      </p:sp>
      <p:cxnSp>
        <p:nvCxnSpPr>
          <p:cNvPr id="22" name="Gewinkelte Verbindung 21"/>
          <p:cNvCxnSpPr>
            <a:stCxn id="18" idx="2"/>
            <a:endCxn id="9" idx="0"/>
          </p:cNvCxnSpPr>
          <p:nvPr/>
        </p:nvCxnSpPr>
        <p:spPr>
          <a:xfrm rot="5400000">
            <a:off x="6027404" y="1752055"/>
            <a:ext cx="689593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6444208" y="1639833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19" name="Gewinkelte Verbindung 18"/>
          <p:cNvCxnSpPr>
            <a:stCxn id="9" idx="2"/>
            <a:endCxn id="8" idx="3"/>
          </p:cNvCxnSpPr>
          <p:nvPr/>
        </p:nvCxnSpPr>
        <p:spPr>
          <a:xfrm rot="5400000">
            <a:off x="5041985" y="1990773"/>
            <a:ext cx="864096" cy="17963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5256076" y="3002468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sp>
        <p:nvSpPr>
          <p:cNvPr id="29" name="Textfeld 28"/>
          <p:cNvSpPr txBox="1"/>
          <p:nvPr/>
        </p:nvSpPr>
        <p:spPr>
          <a:xfrm>
            <a:off x="107504" y="110695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AMADEUS</a:t>
            </a:r>
            <a:endParaRPr lang="de-DE" sz="1200" dirty="0"/>
          </a:p>
        </p:txBody>
      </p:sp>
      <p:sp>
        <p:nvSpPr>
          <p:cNvPr id="30" name="Textfeld 29"/>
          <p:cNvSpPr txBox="1"/>
          <p:nvPr/>
        </p:nvSpPr>
        <p:spPr>
          <a:xfrm>
            <a:off x="107504" y="179923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Sabre</a:t>
            </a:r>
            <a:endParaRPr lang="de-DE" sz="1200" dirty="0"/>
          </a:p>
        </p:txBody>
      </p:sp>
      <p:sp>
        <p:nvSpPr>
          <p:cNvPr id="31" name="Rechteck 30"/>
          <p:cNvSpPr/>
          <p:nvPr/>
        </p:nvSpPr>
        <p:spPr>
          <a:xfrm>
            <a:off x="971600" y="242088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107504" y="244731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IBE</a:t>
            </a:r>
            <a:endParaRPr lang="de-DE" sz="1200" dirty="0"/>
          </a:p>
        </p:txBody>
      </p:sp>
      <p:cxnSp>
        <p:nvCxnSpPr>
          <p:cNvPr id="23" name="Gewinkelte Verbindung 22"/>
          <p:cNvCxnSpPr>
            <a:stCxn id="11" idx="3"/>
            <a:endCxn id="2" idx="1"/>
          </p:cNvCxnSpPr>
          <p:nvPr/>
        </p:nvCxnSpPr>
        <p:spPr>
          <a:xfrm flipV="1">
            <a:off x="2123728" y="1232756"/>
            <a:ext cx="1300010" cy="7200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winkelte Verbindung 25"/>
          <p:cNvCxnSpPr>
            <a:stCxn id="31" idx="3"/>
            <a:endCxn id="2" idx="1"/>
          </p:cNvCxnSpPr>
          <p:nvPr/>
        </p:nvCxnSpPr>
        <p:spPr>
          <a:xfrm flipV="1">
            <a:off x="2123728" y="1232756"/>
            <a:ext cx="1300010" cy="1368152"/>
          </a:xfrm>
          <a:prstGeom prst="bentConnector3">
            <a:avLst>
              <a:gd name="adj1" fmla="val 690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/>
          <p:cNvSpPr txBox="1"/>
          <p:nvPr/>
        </p:nvSpPr>
        <p:spPr>
          <a:xfrm>
            <a:off x="2323444" y="25704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XML</a:t>
            </a:r>
            <a:endParaRPr lang="de-DE" sz="1200" dirty="0"/>
          </a:p>
        </p:txBody>
      </p:sp>
      <p:sp>
        <p:nvSpPr>
          <p:cNvPr id="9219" name="Textfeld 9218"/>
          <p:cNvSpPr txBox="1"/>
          <p:nvPr/>
        </p:nvSpPr>
        <p:spPr>
          <a:xfrm>
            <a:off x="755576" y="414908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Bistro</a:t>
            </a:r>
          </a:p>
          <a:p>
            <a:r>
              <a:rPr lang="de-DE" dirty="0"/>
              <a:t> </a:t>
            </a:r>
            <a:r>
              <a:rPr lang="de-DE" dirty="0" smtClean="0"/>
              <a:t>- TOMA</a:t>
            </a:r>
          </a:p>
          <a:p>
            <a:r>
              <a:rPr lang="de-DE" dirty="0"/>
              <a:t> </a:t>
            </a:r>
            <a:r>
              <a:rPr lang="de-DE" dirty="0" smtClean="0"/>
              <a:t>-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578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11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1"/>
            <a:ext cx="8675761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710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12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562976" cy="49702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			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Touristische Maske  / 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Gibt es seit ca. 1985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Veranstalter / Reiseart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Aktionen: B, BA, H, G, I, S, SA, V, D, DI, DR, GZ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System ist </a:t>
            </a:r>
            <a:r>
              <a:rPr lang="de-DE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stateless</a:t>
            </a: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Außer S nur nach D, etc.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12 - Hinweiszeilen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18 – Leistungszeilen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18 – Personen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Multifunktionszeile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Bemerkungen</a:t>
            </a: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Plausibilisierungen</a:t>
            </a:r>
            <a:endParaRPr lang="de-DE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2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13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562976" cy="39930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180975" indent="-180975">
              <a:spcBef>
                <a:spcPts val="1125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			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Verschiedene Versionen 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TOMA mit STADIS</a:t>
            </a: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Amadeus </a:t>
            </a: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– TOMA / Sabre - Merlin / Schmetterling - Vanessa / Tourport – </a:t>
            </a:r>
            <a:r>
              <a:rPr lang="de-DE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Cets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 / </a:t>
            </a:r>
            <a:r>
              <a:rPr lang="de-DE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Bewotec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 - Jack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Travel – IT – BUMA  - </a:t>
            </a: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XPACK - Angebote, die von Travel-IT paketiert werden</a:t>
            </a: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STADIS – NH oder Pauschallieferungen (Turbo INFX)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Traveltainment – Travel Office – Bistro 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– </a:t>
            </a: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Datamix – Paketierung durch TT</a:t>
            </a: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STADIS – NH oder F oder Pauschallieferungen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1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14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562976" cy="58088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180975" indent="-180975">
              <a:spcBef>
                <a:spcPts val="6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Lieferungen			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Nurhotel</a:t>
            </a: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Pauschalhotel – zum Paketieren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Enthält Transfer (oft)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NurFlug</a:t>
            </a: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Inkl. RB Provision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Evtl. nicht alle Tarife (spezielle PAUS Tarife) 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Flug zum Paketieren – für fremde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Ohne RB Provision – müssen andere Kalkulieren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EXC-Kalkulation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Flug zum Paketieren – für den eigenen Veranstalter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Mit </a:t>
            </a:r>
            <a:r>
              <a:rPr 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RB Provision – </a:t>
            </a: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macht der Veranstalter selber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EXC-Kalkulation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Evtl. exklusive Flüge nur für einen selber</a:t>
            </a:r>
            <a:endParaRPr lang="de-DE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1381125" lvl="2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  <a:p>
            <a:pPr marL="923925" lvl="1" indent="-180975">
              <a:spcBef>
                <a:spcPts val="1125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73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15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562976" cy="27721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180975" indent="-180975">
              <a:spcBef>
                <a:spcPts val="600"/>
              </a:spcBef>
              <a:buClr>
                <a:srgbClr val="000000"/>
              </a:buClr>
              <a:buSzPct val="52000"/>
              <a:buFont typeface="Times New Roman" pitchFamily="16" charset="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Flüge</a:t>
            </a:r>
            <a:r>
              <a:rPr lang="de-D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			</a:t>
            </a:r>
            <a:endParaRPr lang="de-D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Kalkulation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NF / EXC</a:t>
            </a:r>
          </a:p>
          <a:p>
            <a:pPr marL="923925" lvl="1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Pauschal	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Bei TT liegen diese Werte dort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cs typeface="Arial Unicode MS" charset="0"/>
              </a:rPr>
              <a:t>Bei TFX liegen sie auch dort, werden aber nur für die Paketierung verwendet</a:t>
            </a:r>
          </a:p>
          <a:p>
            <a:pPr marL="1381125" lvl="2" indent="-180975">
              <a:spcBef>
                <a:spcPts val="600"/>
              </a:spcBef>
              <a:buClr>
                <a:srgbClr val="000000"/>
              </a:buClr>
              <a:buSzPct val="52000"/>
              <a:buBlip>
                <a:blip r:embed="rId3"/>
              </a:buBlip>
              <a:tabLst>
                <a:tab pos="180975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de-DE" dirty="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cs typeface="Arial Unicode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8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16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25" y="908720"/>
            <a:ext cx="8431055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7124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Übersicht</a:t>
            </a: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2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768350"/>
            <a:ext cx="7700963" cy="568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65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3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423738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TT - Datamix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423738" y="314096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xRes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5796136" y="2096852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STADIS-GW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971600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971600" y="177281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cxnSp>
        <p:nvCxnSpPr>
          <p:cNvPr id="4" name="Gewinkelte Verbindung 3"/>
          <p:cNvCxnSpPr>
            <a:stCxn id="10" idx="3"/>
            <a:endCxn id="2" idx="1"/>
          </p:cNvCxnSpPr>
          <p:nvPr/>
        </p:nvCxnSpPr>
        <p:spPr>
          <a:xfrm>
            <a:off x="2123728" y="1232756"/>
            <a:ext cx="1300010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2195736" y="127427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7" name="Gewinkelte Verbindung 6"/>
          <p:cNvCxnSpPr>
            <a:stCxn id="2" idx="2"/>
            <a:endCxn id="8" idx="0"/>
          </p:cNvCxnSpPr>
          <p:nvPr/>
        </p:nvCxnSpPr>
        <p:spPr>
          <a:xfrm rot="5400000">
            <a:off x="3135706" y="2276872"/>
            <a:ext cx="1728192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347864" y="1927865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Datamix</a:t>
            </a:r>
            <a:endParaRPr lang="de-DE" sz="1200" dirty="0"/>
          </a:p>
        </p:txBody>
      </p:sp>
      <p:sp>
        <p:nvSpPr>
          <p:cNvPr id="18" name="Rechteck 17"/>
          <p:cNvSpPr/>
          <p:nvPr/>
        </p:nvSpPr>
        <p:spPr>
          <a:xfrm>
            <a:off x="5796136" y="1047219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Sabre</a:t>
            </a:r>
            <a:endParaRPr lang="de-DE" dirty="0"/>
          </a:p>
        </p:txBody>
      </p:sp>
      <p:cxnSp>
        <p:nvCxnSpPr>
          <p:cNvPr id="13" name="Gewinkelte Verbindung 12"/>
          <p:cNvCxnSpPr>
            <a:stCxn id="2" idx="3"/>
            <a:endCxn id="18" idx="1"/>
          </p:cNvCxnSpPr>
          <p:nvPr/>
        </p:nvCxnSpPr>
        <p:spPr>
          <a:xfrm flipV="1">
            <a:off x="4575866" y="1227239"/>
            <a:ext cx="1220270" cy="55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4932040" y="9087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XGATE</a:t>
            </a:r>
            <a:endParaRPr lang="de-DE" sz="1200" dirty="0"/>
          </a:p>
        </p:txBody>
      </p:sp>
      <p:cxnSp>
        <p:nvCxnSpPr>
          <p:cNvPr id="22" name="Gewinkelte Verbindung 21"/>
          <p:cNvCxnSpPr>
            <a:stCxn id="18" idx="2"/>
            <a:endCxn id="9" idx="0"/>
          </p:cNvCxnSpPr>
          <p:nvPr/>
        </p:nvCxnSpPr>
        <p:spPr>
          <a:xfrm rot="5400000">
            <a:off x="6027404" y="1752055"/>
            <a:ext cx="689593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6444208" y="1639833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19" name="Gewinkelte Verbindung 18"/>
          <p:cNvCxnSpPr>
            <a:stCxn id="9" idx="2"/>
            <a:endCxn id="8" idx="3"/>
          </p:cNvCxnSpPr>
          <p:nvPr/>
        </p:nvCxnSpPr>
        <p:spPr>
          <a:xfrm rot="5400000">
            <a:off x="5041985" y="1990773"/>
            <a:ext cx="864096" cy="17963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5256076" y="3002468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sp>
        <p:nvSpPr>
          <p:cNvPr id="29" name="Textfeld 28"/>
          <p:cNvSpPr txBox="1"/>
          <p:nvPr/>
        </p:nvSpPr>
        <p:spPr>
          <a:xfrm>
            <a:off x="107504" y="110695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AMADEUS</a:t>
            </a:r>
            <a:endParaRPr lang="de-DE" sz="1200" dirty="0"/>
          </a:p>
        </p:txBody>
      </p:sp>
      <p:sp>
        <p:nvSpPr>
          <p:cNvPr id="30" name="Textfeld 29"/>
          <p:cNvSpPr txBox="1"/>
          <p:nvPr/>
        </p:nvSpPr>
        <p:spPr>
          <a:xfrm>
            <a:off x="107504" y="179923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Sabre</a:t>
            </a:r>
            <a:endParaRPr lang="de-DE" sz="1200" dirty="0"/>
          </a:p>
        </p:txBody>
      </p:sp>
      <p:sp>
        <p:nvSpPr>
          <p:cNvPr id="31" name="Rechteck 30"/>
          <p:cNvSpPr/>
          <p:nvPr/>
        </p:nvSpPr>
        <p:spPr>
          <a:xfrm>
            <a:off x="971600" y="242088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107504" y="244731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IBE</a:t>
            </a:r>
            <a:endParaRPr lang="de-DE" sz="1200" dirty="0"/>
          </a:p>
        </p:txBody>
      </p:sp>
      <p:cxnSp>
        <p:nvCxnSpPr>
          <p:cNvPr id="23" name="Gewinkelte Verbindung 22"/>
          <p:cNvCxnSpPr>
            <a:stCxn id="11" idx="3"/>
            <a:endCxn id="2" idx="1"/>
          </p:cNvCxnSpPr>
          <p:nvPr/>
        </p:nvCxnSpPr>
        <p:spPr>
          <a:xfrm flipV="1">
            <a:off x="2123728" y="1232756"/>
            <a:ext cx="1300010" cy="7200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winkelte Verbindung 25"/>
          <p:cNvCxnSpPr>
            <a:stCxn id="31" idx="3"/>
            <a:endCxn id="2" idx="1"/>
          </p:cNvCxnSpPr>
          <p:nvPr/>
        </p:nvCxnSpPr>
        <p:spPr>
          <a:xfrm flipV="1">
            <a:off x="2123728" y="1232756"/>
            <a:ext cx="1300010" cy="1368152"/>
          </a:xfrm>
          <a:prstGeom prst="bentConnector3">
            <a:avLst>
              <a:gd name="adj1" fmla="val 690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/>
          <p:cNvSpPr txBox="1"/>
          <p:nvPr/>
        </p:nvSpPr>
        <p:spPr>
          <a:xfrm>
            <a:off x="2323444" y="25704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XML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68110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4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423738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TT - Datamix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423738" y="314096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xRes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5796136" y="2096852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STADIS-GW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971600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971600" y="177281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cxnSp>
        <p:nvCxnSpPr>
          <p:cNvPr id="4" name="Gewinkelte Verbindung 3"/>
          <p:cNvCxnSpPr>
            <a:stCxn id="10" idx="3"/>
            <a:endCxn id="2" idx="1"/>
          </p:cNvCxnSpPr>
          <p:nvPr/>
        </p:nvCxnSpPr>
        <p:spPr>
          <a:xfrm>
            <a:off x="2123728" y="1232756"/>
            <a:ext cx="1300010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2195736" y="127427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7" name="Gewinkelte Verbindung 6"/>
          <p:cNvCxnSpPr>
            <a:stCxn id="2" idx="2"/>
            <a:endCxn id="8" idx="0"/>
          </p:cNvCxnSpPr>
          <p:nvPr/>
        </p:nvCxnSpPr>
        <p:spPr>
          <a:xfrm rot="5400000">
            <a:off x="3135706" y="2276872"/>
            <a:ext cx="1728192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347864" y="1927865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Datamix</a:t>
            </a:r>
            <a:endParaRPr lang="de-DE" sz="1200" dirty="0"/>
          </a:p>
        </p:txBody>
      </p:sp>
      <p:sp>
        <p:nvSpPr>
          <p:cNvPr id="18" name="Rechteck 17"/>
          <p:cNvSpPr/>
          <p:nvPr/>
        </p:nvSpPr>
        <p:spPr>
          <a:xfrm>
            <a:off x="5796136" y="1047219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Sabre</a:t>
            </a:r>
            <a:endParaRPr lang="de-DE" dirty="0"/>
          </a:p>
        </p:txBody>
      </p:sp>
      <p:cxnSp>
        <p:nvCxnSpPr>
          <p:cNvPr id="13" name="Gewinkelte Verbindung 12"/>
          <p:cNvCxnSpPr>
            <a:stCxn id="2" idx="3"/>
            <a:endCxn id="18" idx="1"/>
          </p:cNvCxnSpPr>
          <p:nvPr/>
        </p:nvCxnSpPr>
        <p:spPr>
          <a:xfrm flipV="1">
            <a:off x="4575866" y="1227239"/>
            <a:ext cx="1220270" cy="551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/>
          <p:cNvSpPr txBox="1"/>
          <p:nvPr/>
        </p:nvSpPr>
        <p:spPr>
          <a:xfrm>
            <a:off x="4932040" y="9087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XGATE</a:t>
            </a:r>
            <a:endParaRPr lang="de-DE" sz="1200" dirty="0"/>
          </a:p>
        </p:txBody>
      </p:sp>
      <p:cxnSp>
        <p:nvCxnSpPr>
          <p:cNvPr id="22" name="Gewinkelte Verbindung 21"/>
          <p:cNvCxnSpPr>
            <a:stCxn id="18" idx="2"/>
            <a:endCxn id="9" idx="0"/>
          </p:cNvCxnSpPr>
          <p:nvPr/>
        </p:nvCxnSpPr>
        <p:spPr>
          <a:xfrm rot="5400000">
            <a:off x="6027404" y="1752055"/>
            <a:ext cx="689593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/>
        </p:nvSpPr>
        <p:spPr>
          <a:xfrm>
            <a:off x="6444208" y="1639833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19" name="Gewinkelte Verbindung 18"/>
          <p:cNvCxnSpPr>
            <a:stCxn id="9" idx="2"/>
            <a:endCxn id="8" idx="3"/>
          </p:cNvCxnSpPr>
          <p:nvPr/>
        </p:nvCxnSpPr>
        <p:spPr>
          <a:xfrm rot="5400000">
            <a:off x="5041985" y="1990773"/>
            <a:ext cx="864096" cy="179633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5256076" y="3002468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sp>
        <p:nvSpPr>
          <p:cNvPr id="29" name="Textfeld 28"/>
          <p:cNvSpPr txBox="1"/>
          <p:nvPr/>
        </p:nvSpPr>
        <p:spPr>
          <a:xfrm>
            <a:off x="107504" y="110695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AMADEUS</a:t>
            </a:r>
            <a:endParaRPr lang="de-DE" sz="1200" dirty="0"/>
          </a:p>
        </p:txBody>
      </p:sp>
      <p:sp>
        <p:nvSpPr>
          <p:cNvPr id="30" name="Textfeld 29"/>
          <p:cNvSpPr txBox="1"/>
          <p:nvPr/>
        </p:nvSpPr>
        <p:spPr>
          <a:xfrm>
            <a:off x="107504" y="179923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Sabre</a:t>
            </a:r>
            <a:endParaRPr lang="de-DE" sz="1200" dirty="0"/>
          </a:p>
        </p:txBody>
      </p:sp>
      <p:sp>
        <p:nvSpPr>
          <p:cNvPr id="31" name="Rechteck 30"/>
          <p:cNvSpPr/>
          <p:nvPr/>
        </p:nvSpPr>
        <p:spPr>
          <a:xfrm>
            <a:off x="971600" y="242088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Reisebüro</a:t>
            </a:r>
            <a:endParaRPr lang="de-DE" dirty="0"/>
          </a:p>
        </p:txBody>
      </p:sp>
      <p:sp>
        <p:nvSpPr>
          <p:cNvPr id="32" name="Textfeld 31"/>
          <p:cNvSpPr txBox="1"/>
          <p:nvPr/>
        </p:nvSpPr>
        <p:spPr>
          <a:xfrm>
            <a:off x="107504" y="2447310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IBE</a:t>
            </a:r>
            <a:endParaRPr lang="de-DE" sz="1200" dirty="0"/>
          </a:p>
        </p:txBody>
      </p:sp>
      <p:cxnSp>
        <p:nvCxnSpPr>
          <p:cNvPr id="23" name="Gewinkelte Verbindung 22"/>
          <p:cNvCxnSpPr>
            <a:stCxn id="11" idx="3"/>
            <a:endCxn id="2" idx="1"/>
          </p:cNvCxnSpPr>
          <p:nvPr/>
        </p:nvCxnSpPr>
        <p:spPr>
          <a:xfrm flipV="1">
            <a:off x="2123728" y="1232756"/>
            <a:ext cx="1300010" cy="72008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winkelte Verbindung 25"/>
          <p:cNvCxnSpPr>
            <a:stCxn id="31" idx="3"/>
            <a:endCxn id="2" idx="1"/>
          </p:cNvCxnSpPr>
          <p:nvPr/>
        </p:nvCxnSpPr>
        <p:spPr>
          <a:xfrm flipV="1">
            <a:off x="2123728" y="1232756"/>
            <a:ext cx="1300010" cy="1368152"/>
          </a:xfrm>
          <a:prstGeom prst="bentConnector3">
            <a:avLst>
              <a:gd name="adj1" fmla="val 690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/>
          <p:cNvSpPr txBox="1"/>
          <p:nvPr/>
        </p:nvSpPr>
        <p:spPr>
          <a:xfrm>
            <a:off x="2323444" y="2570420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XML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38660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5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851920" y="1052735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NEO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3851920" y="3140968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xRes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1399782" y="1052736"/>
            <a:ext cx="1152128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Vanessa</a:t>
            </a:r>
            <a:endParaRPr lang="de-DE" dirty="0"/>
          </a:p>
        </p:txBody>
      </p:sp>
      <p:cxnSp>
        <p:nvCxnSpPr>
          <p:cNvPr id="4" name="Gewinkelte Verbindung 3"/>
          <p:cNvCxnSpPr>
            <a:stCxn id="10" idx="3"/>
            <a:endCxn id="2" idx="1"/>
          </p:cNvCxnSpPr>
          <p:nvPr/>
        </p:nvCxnSpPr>
        <p:spPr>
          <a:xfrm flipV="1">
            <a:off x="2551910" y="1232755"/>
            <a:ext cx="1300010" cy="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feld 4"/>
          <p:cNvSpPr txBox="1"/>
          <p:nvPr/>
        </p:nvSpPr>
        <p:spPr>
          <a:xfrm>
            <a:off x="2911950" y="1274276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cxnSp>
        <p:nvCxnSpPr>
          <p:cNvPr id="7" name="Gewinkelte Verbindung 6"/>
          <p:cNvCxnSpPr>
            <a:stCxn id="2" idx="2"/>
            <a:endCxn id="8" idx="0"/>
          </p:cNvCxnSpPr>
          <p:nvPr/>
        </p:nvCxnSpPr>
        <p:spPr>
          <a:xfrm rot="5400000">
            <a:off x="3563888" y="2276871"/>
            <a:ext cx="1728193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3776046" y="1927865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STADIS</a:t>
            </a:r>
            <a:endParaRPr lang="de-DE" sz="1200" dirty="0"/>
          </a:p>
        </p:txBody>
      </p:sp>
      <p:sp>
        <p:nvSpPr>
          <p:cNvPr id="29" name="Textfeld 28"/>
          <p:cNvSpPr txBox="1"/>
          <p:nvPr/>
        </p:nvSpPr>
        <p:spPr>
          <a:xfrm>
            <a:off x="107504" y="1106956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Schmetterling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2713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Architektur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6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1"/>
            <a:ext cx="8675761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907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</a:t>
            </a:r>
            <a:r>
              <a:rPr lang="de-DE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TOMA</a:t>
            </a:r>
            <a:endParaRPr lang="de-DE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2" charset="0"/>
              <a:ea typeface="+mn-ea"/>
              <a:cs typeface="Arial Unicode MS" charset="0"/>
            </a:endParaRP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7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1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Übersicht</a:t>
            </a:r>
          </a:p>
        </p:txBody>
      </p:sp>
      <p:sp>
        <p:nvSpPr>
          <p:cNvPr id="7172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912B279-F91C-4727-BE7B-85B3DA4614AC}" type="slidenum">
              <a:rPr lang="de-DE" altLang="de-DE" sz="12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 sz="1200" smtClean="0"/>
          </a:p>
        </p:txBody>
      </p:sp>
      <p:sp>
        <p:nvSpPr>
          <p:cNvPr id="7173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spcBef>
                <a:spcPts val="7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smtClean="0"/>
              <a:t>xRes© - TraSo GmbH</a:t>
            </a:r>
          </a:p>
        </p:txBody>
      </p:sp>
      <p:pic>
        <p:nvPicPr>
          <p:cNvPr id="717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1" y="787400"/>
            <a:ext cx="4746667" cy="554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736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57175" y="692150"/>
            <a:ext cx="86296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4788" y="274638"/>
            <a:ext cx="8713787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2" charset="0"/>
                <a:ea typeface="+mn-ea"/>
                <a:cs typeface="Arial Unicode MS" charset="0"/>
              </a:rPr>
              <a:t>xRes: Übersicht</a:t>
            </a:r>
          </a:p>
        </p:txBody>
      </p:sp>
      <p:sp>
        <p:nvSpPr>
          <p:cNvPr id="9220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fld id="{70757754-C382-4076-BA10-7991DC66DA44}" type="slidenum">
              <a:rPr lang="de-DE" altLang="de-DE">
                <a:solidFill>
                  <a:srgbClr val="000000"/>
                </a:solidFill>
              </a:rPr>
              <a:pPr eaLnBrk="1" hangingPunct="1">
                <a:buClrTx/>
                <a:buFontTx/>
                <a:buNone/>
              </a:pPr>
              <a:t>9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221" name="Fußzeilenplatzhalt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dirty="0">
                <a:solidFill>
                  <a:srgbClr val="000000"/>
                </a:solidFill>
              </a:rPr>
              <a:t>xRes© - </a:t>
            </a:r>
            <a:r>
              <a:rPr lang="de-DE" altLang="de-DE" dirty="0" smtClean="0">
                <a:solidFill>
                  <a:srgbClr val="000000"/>
                </a:solidFill>
              </a:rPr>
              <a:t>TraSo GmbH</a:t>
            </a:r>
            <a:endParaRPr lang="de-DE" altLang="de-DE" dirty="0">
              <a:solidFill>
                <a:srgbClr val="000000"/>
              </a:solidFill>
            </a:endParaRPr>
          </a:p>
        </p:txBody>
      </p:sp>
      <p:pic>
        <p:nvPicPr>
          <p:cNvPr id="92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768350"/>
            <a:ext cx="7700963" cy="568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61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0"/>
    </mc:Choice>
    <mc:Fallback xmlns=""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Bildschirmpräsentation (4:3)</PresentationFormat>
  <Paragraphs>146</Paragraphs>
  <Slides>16</Slides>
  <Notes>16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Haiko Gerdes</dc:creator>
  <cp:lastModifiedBy>Haiko Gerdes</cp:lastModifiedBy>
  <cp:revision>10</cp:revision>
  <dcterms:created xsi:type="dcterms:W3CDTF">2014-03-14T16:22:55Z</dcterms:created>
  <dcterms:modified xsi:type="dcterms:W3CDTF">2014-04-11T04:47:14Z</dcterms:modified>
</cp:coreProperties>
</file>