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91" r:id="rId2"/>
    <p:sldId id="304" r:id="rId3"/>
    <p:sldId id="306" r:id="rId4"/>
    <p:sldId id="321" r:id="rId5"/>
    <p:sldId id="330" r:id="rId6"/>
    <p:sldId id="331" r:id="rId7"/>
    <p:sldId id="332" r:id="rId8"/>
    <p:sldId id="333" r:id="rId9"/>
    <p:sldId id="319" r:id="rId10"/>
    <p:sldId id="320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260" r:id="rId20"/>
    <p:sldId id="334" r:id="rId21"/>
    <p:sldId id="335" r:id="rId22"/>
    <p:sldId id="336" r:id="rId23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14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27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606CB0C-1AAF-4060-B331-F7396B9C6CFD}" type="datetimeFigureOut">
              <a:rPr lang="de-DE"/>
              <a:pPr>
                <a:defRPr/>
              </a:pPr>
              <a:t>19.02.2014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3F753D9-C8F7-4642-8B0B-CEB7EBE07D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3316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e-DE" altLang="de-DE"/>
          </a:p>
        </p:txBody>
      </p:sp>
      <p:sp>
        <p:nvSpPr>
          <p:cNvPr id="22531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e-DE" altLang="de-DE"/>
          </a:p>
        </p:txBody>
      </p:sp>
      <p:sp>
        <p:nvSpPr>
          <p:cNvPr id="22532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e-DE" altLang="de-DE"/>
          </a:p>
        </p:txBody>
      </p:sp>
      <p:sp>
        <p:nvSpPr>
          <p:cNvPr id="2253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93537" cy="1248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 smtClean="0"/>
          </a:p>
        </p:txBody>
      </p:sp>
    </p:spTree>
    <p:extLst>
      <p:ext uri="{BB962C8B-B14F-4D97-AF65-F5344CB8AC3E}">
        <p14:creationId xmlns:p14="http://schemas.microsoft.com/office/powerpoint/2010/main" val="3548428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D4E04-EC9F-4CAB-9595-02F204295D8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673225"/>
      </p:ext>
    </p:extLst>
  </p:cSld>
  <p:clrMapOvr>
    <a:masterClrMapping/>
  </p:clrMapOvr>
  <p:transition spd="med"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1C946-8017-4DAB-AF6E-0413A7F3D1E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349000"/>
      </p:ext>
    </p:extLst>
  </p:cSld>
  <p:clrMapOvr>
    <a:masterClrMapping/>
  </p:clrMapOvr>
  <p:transition spd="med"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4638" y="128588"/>
            <a:ext cx="2055812" cy="59912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5038" cy="59912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2622D-B1DF-40EE-9625-08C1171E5D8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323824"/>
      </p:ext>
    </p:extLst>
  </p:cSld>
  <p:clrMapOvr>
    <a:masterClrMapping/>
  </p:clrMapOvr>
  <p:transition spd="med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799F0-883C-4DA7-8A5D-5F4C46C8D53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5447911"/>
      </p:ext>
    </p:extLst>
  </p:cSld>
  <p:clrMapOvr>
    <a:masterClrMapping/>
  </p:clrMapOvr>
  <p:transition spd="med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48CD8-99DE-4BD9-A643-6E33D1D22BF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6392731"/>
      </p:ext>
    </p:extLst>
  </p:cSld>
  <p:clrMapOvr>
    <a:masterClrMapping/>
  </p:clrMapOvr>
  <p:transition spd="med"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19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5425" cy="4519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2501-6964-4E9B-B981-A9F2172934D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9687913"/>
      </p:ext>
    </p:extLst>
  </p:cSld>
  <p:clrMapOvr>
    <a:masterClrMapping/>
  </p:clrMapOvr>
  <p:transition spd="med"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8CBB7-3A93-4826-A5DF-B5220C974C1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2433254"/>
      </p:ext>
    </p:extLst>
  </p:cSld>
  <p:clrMapOvr>
    <a:masterClrMapping/>
  </p:clrMapOvr>
  <p:transition spd="med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A57F2-198A-4F42-B138-76FE3CA1257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286211"/>
      </p:ext>
    </p:extLst>
  </p:cSld>
  <p:clrMapOvr>
    <a:masterClrMapping/>
  </p:clrMapOvr>
  <p:transition spd="med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3" y="95250"/>
            <a:ext cx="1773237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umsplatzhalter 1"/>
          <p:cNvSpPr>
            <a:spLocks noGrp="1"/>
          </p:cNvSpPr>
          <p:nvPr>
            <p:ph type="dt" idx="10"/>
          </p:nvPr>
        </p:nvSpPr>
        <p:spPr>
          <a:xfrm>
            <a:off x="457200" y="64881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ußzeilenplatzhalter 2"/>
          <p:cNvSpPr>
            <a:spLocks noGrp="1"/>
          </p:cNvSpPr>
          <p:nvPr>
            <p:ph type="ftr" idx="11"/>
          </p:nvPr>
        </p:nvSpPr>
        <p:spPr>
          <a:xfrm>
            <a:off x="2916238" y="6488113"/>
            <a:ext cx="3455987" cy="469900"/>
          </a:xfrm>
        </p:spPr>
        <p:txBody>
          <a:bodyPr/>
          <a:lstStyle>
            <a:lvl1pPr>
              <a:defRPr sz="1200" baseline="0"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>
          <a:xfrm>
            <a:off x="6553200" y="6488113"/>
            <a:ext cx="2127250" cy="469900"/>
          </a:xfrm>
        </p:spPr>
        <p:txBody>
          <a:bodyPr/>
          <a:lstStyle>
            <a:lvl1pPr algn="r">
              <a:defRPr sz="1200" baseline="0"/>
            </a:lvl1pPr>
          </a:lstStyle>
          <a:p>
            <a:pPr>
              <a:defRPr/>
            </a:pPr>
            <a:fld id="{0F600804-A6CF-4675-A0F0-283C0979CC50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3578395"/>
      </p:ext>
    </p:extLst>
  </p:cSld>
  <p:clrMapOvr>
    <a:masterClrMapping/>
  </p:clrMapOvr>
  <p:transition spd="med"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76CD5-17A1-4F3F-95A6-C0F7267A72D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3242"/>
      </p:ext>
    </p:extLst>
  </p:cSld>
  <p:clrMapOvr>
    <a:masterClrMapping/>
  </p:clrMapOvr>
  <p:transition spd="med"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ECEA8-0632-44EC-AC38-2FB2B4CF0B1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5205034"/>
      </p:ext>
    </p:extLst>
  </p:cSld>
  <p:clrMapOvr>
    <a:masterClrMapping/>
  </p:clrMapOvr>
  <p:transition spd="med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3250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das Format des Titeltextes zu bearbeiten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3250" cy="451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die Formate des Gliederungstextes zu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Siebente Gliederungsebene</a:t>
            </a:r>
          </a:p>
          <a:p>
            <a:pPr lvl="4"/>
            <a:r>
              <a:rPr lang="en-GB" altLang="de-DE" smtClean="0"/>
              <a:t>Achte Gliederungsebene</a:t>
            </a:r>
          </a:p>
          <a:p>
            <a:pPr lvl="4"/>
            <a:r>
              <a:rPr lang="en-GB" altLang="de-DE" smtClean="0"/>
              <a:t>Neunte Gliederungsebene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7250" cy="46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89250" cy="46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7250" cy="46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BB3CC507-A5A3-44C6-9567-9BA2DCCB5F1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43" r:id="rId7"/>
    <p:sldLayoutId id="2147483739" r:id="rId8"/>
    <p:sldLayoutId id="2147483740" r:id="rId9"/>
    <p:sldLayoutId id="2147483741" r:id="rId10"/>
    <p:sldLayoutId id="2147483742" r:id="rId11"/>
  </p:sldLayoutIdLst>
  <p:transition spd="med">
    <p:zoom dir="in"/>
  </p:transition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Arial Unicode MS" pitchFamily="34" charset="-128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Arial Unicode MS" pitchFamily="34" charset="-128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Arial Unicode MS" pitchFamily="34" charset="-128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Arial Unicode MS" pitchFamily="34" charset="-128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Arial Unicode MS" pitchFamily="34" charset="-128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Arial Unicode MS" pitchFamily="34" charset="-128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ctrTitle"/>
          </p:nvPr>
        </p:nvSpPr>
        <p:spPr>
          <a:xfrm>
            <a:off x="684213" y="765175"/>
            <a:ext cx="7772400" cy="1470025"/>
          </a:xfrm>
        </p:spPr>
        <p:txBody>
          <a:bodyPr/>
          <a:lstStyle/>
          <a:p>
            <a:pPr eaLnBrk="1" hangingPunct="1"/>
            <a:r>
              <a:rPr lang="de-DE" altLang="de-DE" dirty="0" smtClean="0"/>
              <a:t>Teammeeting</a:t>
            </a:r>
          </a:p>
        </p:txBody>
      </p:sp>
      <p:pic>
        <p:nvPicPr>
          <p:cNvPr id="3075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078163"/>
            <a:ext cx="35337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el 1"/>
          <p:cNvSpPr txBox="1">
            <a:spLocks/>
          </p:cNvSpPr>
          <p:nvPr/>
        </p:nvSpPr>
        <p:spPr bwMode="auto">
          <a:xfrm>
            <a:off x="755576" y="465313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+mj-lt"/>
                <a:ea typeface="Arial Unicode MS" pitchFamily="34" charset="-128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charset="0"/>
              </a:defRPr>
            </a:lvl5pPr>
            <a:lvl6pPr marL="25146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pPr eaLnBrk="1" hangingPunct="1"/>
            <a:r>
              <a:rPr lang="de-DE" altLang="de-DE" sz="2800" kern="0" dirty="0" smtClean="0"/>
              <a:t>19.02.2014</a:t>
            </a:r>
            <a:endParaRPr lang="de-DE" altLang="de-DE" kern="0" dirty="0" smtClean="0"/>
          </a:p>
        </p:txBody>
      </p:sp>
    </p:spTree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xRes-Weiterentwicklung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55165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Hotelbereich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Hotelimporte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NTI					- 2.2.2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MPIO					- 2.2.2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Portimar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				- Beta im März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Desert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 </a:t>
            </a: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Adventure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 		– 2.2.2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DTS – DER </a:t>
            </a: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Touristic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 Services	- Beta im März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Anixe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					- Version 2.2.4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Lowcostbeds				- Version 2.2.4 (Q2)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______					vielleicht noch eine </a:t>
            </a:r>
          </a:p>
          <a:p>
            <a:pPr indent="-298450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Zielsetzung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PK-Quote	&gt; 85%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Stabilen und Transparenten Importprozess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Handling von Kindern und </a:t>
            </a: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Infants</a:t>
            </a:r>
            <a:endParaRPr lang="de-DE" sz="1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Reduzierung des Betreuungsaufwandes</a:t>
            </a: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3823187190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xRes-Weiterentwicklung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51600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Hotelbereich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Hotelbuchung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NTI						- 2.2.2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MPIO						- 2.2.2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Portimar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					- Beta im März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Desert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 </a:t>
            </a: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Adventure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 			– 2.2.2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DTS – DER </a:t>
            </a: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Touristic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 Services	- Beta im März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Anixe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						- Version 2.2.4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Lowcostbeds					- Version 2.2.4 (Q2)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______					vielleicht noch eine </a:t>
            </a:r>
          </a:p>
          <a:p>
            <a:pPr indent="-298450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Zielsetzung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Messung der BA-Quote pro Provider		- 2.2.2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BA-Quote	&gt; 90%  / Schritt 2 &gt; 95%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Dokumentation der Fehler pro Provider	- 2.2.3</a:t>
            </a: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1260219273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xRes-Weiterentwicklung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55165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Flugbereich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Architektur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RT – Tabelle zu langsam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Erste Verbesserungen 								- 2.2.3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Leg und OW-Handling problematisch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Preisänderungen / Steuerungen TUI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Buchungsklassen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Kinderpreise</a:t>
            </a:r>
          </a:p>
          <a:p>
            <a:pPr indent="-298450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Neubau der Flugarchitektur</a:t>
            </a:r>
          </a:p>
          <a:p>
            <a:pPr lvl="1" indent="-298450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Erster Ansatz wurde gemacht</a:t>
            </a:r>
          </a:p>
          <a:p>
            <a:pPr lvl="1" indent="-298450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Überlegung mit externen Quellen (Server für AER Import)	- Beta vor 2.2.3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indent="-298450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Zielsetzung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Performance Steigerung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Kapazitätsausbau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Flexibilität </a:t>
            </a: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1780168518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xRes-Weiterentwicklung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528311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Flugbereich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Flugbuchung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Schnittstelle zu OPODO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Schnittstelle zu </a:t>
            </a: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Softconnex</a:t>
            </a:r>
            <a:endParaRPr lang="de-DE" sz="1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Schnittstelle zu Condor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Schnittstelle zu XQP - Turkey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Flugimporte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AER – EDF Format									- 2.2.2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Neue OPODO Anbindung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TUI mit Preisen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Qualitätsverbesserungen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Messung PK-Quote</a:t>
            </a:r>
            <a:r>
              <a:rPr lang="de-DE" sz="1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									- 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2.2.3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Geschwindigkeit der Importe							- 2.2.3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Messung der BA-Quote									- 2.2.3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1948548947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xRes-Weiterentwicklung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522155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Vertriebsschnittstellen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Stadis Gateway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Ersatz bestehender Gateways 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Anbindung an den Buchungskern über TBMXML-Kopie		- Beta im März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Anbindung CETS										- im März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Anbindung Pyton										- im März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Anbindung an Ypsilon									- im März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Erweiterung um SEPA / E-Mail							- im März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Vollständige Ablösung bestehende GW					- 2.2.3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Direktanbindung Amadeus								Q2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Direktanbindung Sabre									Q2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Bündelung der Anbindungen auf ein Gateway				Q2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Erweiterung Stadis GW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Funktionale Erweiterungen								Q2 / Q3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947167415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xRes-Weiterentwicklung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522155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Buchungsverwaltung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Neugestaltung der Buchungsverwaltung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Leistungen und Leistungspositionen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Flugleistung enthält </a:t>
            </a: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Legs</a:t>
            </a:r>
            <a:endParaRPr lang="de-DE" sz="1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Flugleistung enthält Steuer, Aufschläge, etc.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Stornieren von Leistungen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Neubuchen von Leistungen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Historisierung der Änderungen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Buchen von Transfers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Automatisches Ändern von FZU im Transfer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Zusatzleistungen in einer Buchung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Zielsetzung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Transparenz für Änderungen schaffen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Prozessvereinfachung für Service Center und Provider</a:t>
            </a: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947167415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xRes-Weiterentwicklung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50497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Monitoring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Last auf den Schnittstellen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Qualität aller Schnittstellen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BA / PK 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Quoten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Antwortzeiten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indent="-298450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Benchmarks gegen Defaults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Automatische Eskalationen bei Abweichungen</a:t>
            </a:r>
          </a:p>
          <a:p>
            <a:pPr indent="-298450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Darstellen / </a:t>
            </a:r>
            <a:r>
              <a:rPr lang="de-DE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Broadcasten</a:t>
            </a: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 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Überblicks Cockpit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Nachrichten per Mail / SMS / ….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Zielsetzung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Transparenz für das Gesamtsystem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Reduzierung / Beschleunigung des Supports</a:t>
            </a: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1906038100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xRes-Weiterentwicklung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48291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Ersatz Midoco (bis Ende 2015)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Zielsetzung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Kostenreduzierung für Kunden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Prozessverbesserung</a:t>
            </a: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Aufbau BI-Tool (in 2015)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Analyse diverser Kennzahlen in xRes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Veränderung Cache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Buchungseingang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Zielsetzung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Steigerung der Effizienz des Gesamtsystems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3859245872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xRes-Weiterentwicklung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348262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Systemarchitektur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Grundsätzliche Anforderungen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Performance Steigerungen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Kapazitätserweiterungen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PCI – Zertifizierung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Ausfallsichere / Redundante HW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Backupstrategie</a:t>
            </a: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449206876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de-DE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Referenzen für das Veranstalter-System xRes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1293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0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SzPct val="52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0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SzPct val="52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0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21509" name="Foliennummernplatzhalter 11"/>
          <p:cNvSpPr>
            <a:spLocks noGrp="1"/>
          </p:cNvSpPr>
          <p:nvPr>
            <p:ph type="sldNum" sz="quarter" idx="12"/>
          </p:nvPr>
        </p:nvSpPr>
        <p:spPr>
          <a:xfrm>
            <a:off x="6553200" y="6559550"/>
            <a:ext cx="2127250" cy="469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48C4D08-FD81-438D-97A7-56739B55A3F0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de-DE" altLang="de-DE" sz="1200" smtClean="0"/>
          </a:p>
        </p:txBody>
      </p:sp>
      <p:sp>
        <p:nvSpPr>
          <p:cNvPr id="21510" name="Fußzeilenplatzhalter 1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  <p:pic>
        <p:nvPicPr>
          <p:cNvPr id="21511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717550"/>
            <a:ext cx="8137525" cy="582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Agenda</a:t>
            </a:r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074402E-E2EF-45D6-B338-8E9042137E5B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 altLang="de-DE" sz="1200" smtClean="0"/>
          </a:p>
        </p:txBody>
      </p:sp>
      <p:sp>
        <p:nvSpPr>
          <p:cNvPr id="4101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255000" cy="55113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Themen</a:t>
            </a:r>
            <a:endParaRPr lang="de-DE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Planung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Hotelbereich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Flugbereich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STADIS-Gateway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Buchungsverwaltung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Monitoring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Analyse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Qualität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Systemarchitektur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Kundenprozess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Kundenmeeting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</p:spTree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Kunden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348262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Kundenprozess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Support &amp; PM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Proaktiver mit den Kunden sprechen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Themen aufbereiten abstimmen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Regelmässiger</a:t>
            </a: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 Kunden treffen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Positive Ergebnisse aus der Rolle von Jen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Erste Aussage nächste Woche</a:t>
            </a: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2099538869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Kundenmeeting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86292" y="761797"/>
            <a:ext cx="8255000" cy="371601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Was </a:t>
            </a:r>
            <a:r>
              <a:rPr lang="de-DE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haben wir gemacht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Was </a:t>
            </a:r>
            <a:r>
              <a:rPr lang="de-DE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planen wir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Grob die Release </a:t>
            </a:r>
            <a:r>
              <a:rPr lang="de-DE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</a:t>
            </a: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lanung bis zum Ende des Jahres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Kundenprozess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Technische Themen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Anforderungen der Kunden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Teilnehmer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Alle Kunden 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Support &amp; ich</a:t>
            </a: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1003075371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Feedback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86292" y="761797"/>
            <a:ext cx="8255000" cy="371601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Themen 2.2.3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Bitte jeder Gedanken machen, was könnte und sollte da rein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Vorschläge werden wir nächsten Mi. abstimmen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Kundenmeeting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Support und ich heute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Feedback und Mitgestaltung </a:t>
            </a:r>
            <a:r>
              <a:rPr lang="de-DE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ist erwünscht!!!!</a:t>
            </a:r>
            <a:endParaRPr lang="de-DE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1226038044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Prozess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5701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Planung</a:t>
            </a:r>
            <a:r>
              <a:rPr lang="de-DE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 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Release Planung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Grobe Release Planung bis Ende 2014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Themen für 2015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Release besteht aus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Feature Planung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Zeitbudget und Inhalten für </a:t>
            </a: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Bugfixes</a:t>
            </a:r>
            <a:endParaRPr lang="de-DE" sz="1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Systemumbau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Themenverantwortliche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Planung und Aufteilung Ihrer Themen auf die Releases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Verantwortungsübernahme für Termin und Inhalte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Zielsetzung</a:t>
            </a:r>
          </a:p>
          <a:p>
            <a:pPr marL="5810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Höhere 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persönliche Identifikation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5810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Größere 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Transparenz</a:t>
            </a:r>
          </a:p>
          <a:p>
            <a:pPr marL="5810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Insgesamt größere Effektivität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Prozess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64704"/>
            <a:ext cx="8255000" cy="534466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Release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Hotfixe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Bedeuten Aufwand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Reduzieren Transparenz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Erhöhen Risiko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Unterstützung </a:t>
            </a: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GIT</a:t>
            </a:r>
            <a:endParaRPr lang="de-DE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Handling Hotel / Flugimporte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Planung in Release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Einführung über Beta Release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Unterstützt durch GID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Zielsetzung</a:t>
            </a:r>
          </a:p>
          <a:p>
            <a:pPr marL="5810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Weniger Aufwand -&gt; Mehr Zeit für Neues</a:t>
            </a:r>
          </a:p>
          <a:p>
            <a:pPr marL="5810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Mehr Transparenz beim Support und beim Kunden</a:t>
            </a:r>
          </a:p>
          <a:p>
            <a:pPr marL="5810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Weniger Fehler durch stabilere Versionen</a:t>
            </a:r>
            <a:endParaRPr lang="de-DE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58993443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Prozess – Systemerweiterungen / Planungen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45085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Kundenwünsche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Support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Aufnehmen und Koordinieren von Problemen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Aufnehmen und Priorisierung von Anforderungen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Innen - &amp; Außendarstellung von Ergebnissen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Weg von der Diskussion von Problemen hin zur Schaffung von Lösungen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Hotfix Prozess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Koordinierung und Kommunikation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Einfluss beim </a:t>
            </a: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Releasemanagement</a:t>
            </a:r>
            <a:endParaRPr lang="de-DE" sz="1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Zielsetzung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Näher an den Kunden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Nicht nur 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Empfänger von Problemen 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1988302677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Prozess – Systemerweiterungen / Planungen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563962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Qualitätsentwicklung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Technisch 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Automatisches </a:t>
            </a: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Testing</a:t>
            </a:r>
            <a:endParaRPr lang="de-DE" sz="1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Tools zur Problem &amp; Fehlererkennung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Test-Schnittstellen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Build</a:t>
            </a: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 &amp; Deployment Prozess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Monitoring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Funktional 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BA-Quoten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PK-Quoten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Antwortzeiten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Tools &amp; Methoden zur Unterstützung der Punkte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Zielsetzung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Verbesserung der Qualität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Reduzierung des Aufwandes 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262836843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Prozess – Systemerweiterungen / Planungen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3390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Gesamtsystem</a:t>
            </a:r>
            <a:endParaRPr lang="de-DE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Programmierumgebung 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PHP 5.3 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Java 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Mongo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Performance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Modul-Neubau</a:t>
            </a: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Gesamtarchitektur</a:t>
            </a: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2629480224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Prozess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44598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Release – Planung</a:t>
            </a: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Kundenwünsche			Qualität			System			Strategie</a:t>
            </a: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Support					   KSP			   SRK			   HGE</a:t>
            </a: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16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16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16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	</a:t>
            </a:r>
            <a:r>
              <a:rPr lang="de-DE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							Release Planung				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  <p:cxnSp>
        <p:nvCxnSpPr>
          <p:cNvPr id="3" name="Gerade Verbindung mit Pfeil 2"/>
          <p:cNvCxnSpPr/>
          <p:nvPr/>
        </p:nvCxnSpPr>
        <p:spPr bwMode="auto">
          <a:xfrm>
            <a:off x="1043608" y="2564904"/>
            <a:ext cx="2592288" cy="2088232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Gerade Verbindung mit Pfeil 9"/>
          <p:cNvCxnSpPr/>
          <p:nvPr/>
        </p:nvCxnSpPr>
        <p:spPr bwMode="auto">
          <a:xfrm>
            <a:off x="3419872" y="2564904"/>
            <a:ext cx="576064" cy="2088232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Gerade Verbindung mit Pfeil 11"/>
          <p:cNvCxnSpPr/>
          <p:nvPr/>
        </p:nvCxnSpPr>
        <p:spPr bwMode="auto">
          <a:xfrm flipH="1">
            <a:off x="4427984" y="2564904"/>
            <a:ext cx="648072" cy="2088232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Gerade Verbindung mit Pfeil 13"/>
          <p:cNvCxnSpPr/>
          <p:nvPr/>
        </p:nvCxnSpPr>
        <p:spPr bwMode="auto">
          <a:xfrm flipH="1">
            <a:off x="4860032" y="2564904"/>
            <a:ext cx="1944216" cy="2088232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126087751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xRes-Weiterentwicklung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4788" y="758825"/>
            <a:ext cx="8255000" cy="587301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Hotelbereich</a:t>
            </a: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Architektur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Preiserfassung wird erneuert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Geschwindigkeit erhöhen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Erweiterung in der Verarbeitung (VP als Aufschlag, etc.)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PAC wird erneuert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Mehr Regel – weniger Spalten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Kinderpreise auch für mehrere Kinder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Handling von Babys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PAC2Cache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Aus drei Quellen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Exporte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INFX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OTDS</a:t>
            </a:r>
          </a:p>
          <a:p>
            <a:pPr marL="1025525" lvl="2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Inkrementell</a:t>
            </a:r>
          </a:p>
          <a:p>
            <a:pPr marL="625475" lvl="1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Einsatz von Java</a:t>
            </a:r>
            <a:endParaRPr lang="de-DE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5125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9F96112-12ED-414E-A2F9-31484B3988C9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de-DE" altLang="de-DE" sz="1200" smtClean="0"/>
          </a:p>
        </p:txBody>
      </p:sp>
      <p:sp>
        <p:nvSpPr>
          <p:cNvPr id="5126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</p:spTree>
    <p:extLst>
      <p:ext uri="{BB962C8B-B14F-4D97-AF65-F5344CB8AC3E}">
        <p14:creationId xmlns:p14="http://schemas.microsoft.com/office/powerpoint/2010/main" val="969564360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-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-Design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677</Words>
  <Application>Microsoft Office PowerPoint</Application>
  <PresentationFormat>Bildschirmpräsentation (4:3)</PresentationFormat>
  <Paragraphs>312</Paragraphs>
  <Slides>22</Slides>
  <Notes>21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3" baseType="lpstr">
      <vt:lpstr>Larissa-Design</vt:lpstr>
      <vt:lpstr>Teammeeting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Schnick</dc:creator>
  <cp:lastModifiedBy>Haiko Gerdes</cp:lastModifiedBy>
  <cp:revision>78</cp:revision>
  <cp:lastPrinted>1601-01-01T00:00:00Z</cp:lastPrinted>
  <dcterms:created xsi:type="dcterms:W3CDTF">2010-01-16T19:25:04Z</dcterms:created>
  <dcterms:modified xsi:type="dcterms:W3CDTF">2014-02-19T16:06:14Z</dcterms:modified>
</cp:coreProperties>
</file>